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74" r:id="rId3"/>
    <p:sldId id="287" r:id="rId4"/>
    <p:sldId id="313" r:id="rId5"/>
    <p:sldId id="314" r:id="rId6"/>
    <p:sldId id="315" r:id="rId7"/>
    <p:sldId id="270" r:id="rId8"/>
    <p:sldId id="284" r:id="rId9"/>
    <p:sldId id="288" r:id="rId10"/>
    <p:sldId id="290" r:id="rId11"/>
    <p:sldId id="289" r:id="rId12"/>
    <p:sldId id="291" r:id="rId13"/>
    <p:sldId id="292" r:id="rId14"/>
    <p:sldId id="293" r:id="rId15"/>
    <p:sldId id="294" r:id="rId16"/>
    <p:sldId id="302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3" r:id="rId25"/>
    <p:sldId id="304" r:id="rId26"/>
    <p:sldId id="305" r:id="rId27"/>
    <p:sldId id="310" r:id="rId28"/>
    <p:sldId id="311" r:id="rId29"/>
    <p:sldId id="306" r:id="rId30"/>
    <p:sldId id="312" r:id="rId31"/>
    <p:sldId id="309" r:id="rId32"/>
    <p:sldId id="307" r:id="rId33"/>
    <p:sldId id="308" r:id="rId34"/>
  </p:sldIdLst>
  <p:sldSz cx="9904413" cy="6858000"/>
  <p:notesSz cx="7099300" cy="102346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0" autoAdjust="0"/>
    <p:restoredTop sz="94660"/>
  </p:normalViewPr>
  <p:slideViewPr>
    <p:cSldViewPr>
      <p:cViewPr varScale="1">
        <p:scale>
          <a:sx n="109" d="100"/>
          <a:sy n="109" d="100"/>
        </p:scale>
        <p:origin x="-1548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0077D-6110-4AE6-BC45-DD044CA608FC}" type="datetimeFigureOut">
              <a:rPr lang="ko-KR" altLang="en-US" smtClean="0"/>
              <a:pPr/>
              <a:t>2020-01-06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9E7E9B-9612-4FC9-8C6F-E45051DAF3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60529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9E7E9B-9612-4FC9-8C6F-E45051DAF3D9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4710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9E7E9B-9612-4FC9-8C6F-E45051DAF3D9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79413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9E7E9B-9612-4FC9-8C6F-E45051DAF3D9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66604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831" y="2130428"/>
            <a:ext cx="8418751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662" y="3886200"/>
            <a:ext cx="6933089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1CAFC-6803-47EC-B7C5-7461AC17C6A8}" type="datetime1">
              <a:rPr lang="ko-KR" altLang="en-US" smtClean="0"/>
              <a:pPr/>
              <a:t>2020-01-06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FA8B7B-8ED8-4BAA-9247-51BE5E4B003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936888" y="6391286"/>
            <a:ext cx="61908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dirty="0"/>
              <a:t>-    - </a:t>
            </a:r>
            <a:endParaRPr lang="ko-KR" altLang="en-US" sz="13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4638"/>
            <a:ext cx="8913972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221" y="1600203"/>
            <a:ext cx="8913972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2C144-A256-47C3-8BD9-339C2AC30934}" type="datetime1">
              <a:rPr lang="ko-KR" altLang="en-US" smtClean="0"/>
              <a:pPr/>
              <a:t>2020-01-06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380" y="4406903"/>
            <a:ext cx="841875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380" y="2906713"/>
            <a:ext cx="8418751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0BFB4-975A-4681-88B4-59C3E159DD0D}" type="datetime1">
              <a:rPr lang="ko-KR" altLang="en-US" smtClean="0"/>
              <a:pPr/>
              <a:t>2020-01-06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4638"/>
            <a:ext cx="8913972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222" y="1600203"/>
            <a:ext cx="4374449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4743" y="1600203"/>
            <a:ext cx="4374449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1158C-C0CE-4B22-91FE-F0D88FC807AD}" type="datetime1">
              <a:rPr lang="ko-KR" altLang="en-US" smtClean="0"/>
              <a:pPr/>
              <a:t>2020-01-06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4638"/>
            <a:ext cx="8913972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222" y="1535113"/>
            <a:ext cx="4376169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222" y="2174875"/>
            <a:ext cx="4376169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1306" y="1535113"/>
            <a:ext cx="43778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1306" y="2174875"/>
            <a:ext cx="43778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786F0-51E5-4516-88EC-B02BF00DF3B0}" type="datetime1">
              <a:rPr lang="ko-KR" altLang="en-US" smtClean="0"/>
              <a:pPr/>
              <a:t>2020-01-06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4638"/>
            <a:ext cx="8913972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AD2F0-E1DC-4098-B107-B9861FA922AC}" type="datetime1">
              <a:rPr lang="ko-KR" altLang="en-US" smtClean="0"/>
              <a:pPr/>
              <a:t>2020-01-06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2C50B-880B-4957-A685-526D5F778AB5}" type="datetime1">
              <a:rPr lang="ko-KR" altLang="en-US" smtClean="0"/>
              <a:pPr/>
              <a:t>2020-01-06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3050"/>
            <a:ext cx="32584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350" y="273053"/>
            <a:ext cx="5536842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221" y="1435103"/>
            <a:ext cx="32584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12637-8D09-4859-801E-82D229372E1E}" type="datetime1">
              <a:rPr lang="ko-KR" altLang="en-US" smtClean="0"/>
              <a:pPr/>
              <a:t>2020-01-06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334" y="4800600"/>
            <a:ext cx="5942648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334" y="612775"/>
            <a:ext cx="5942648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334" y="5367338"/>
            <a:ext cx="5942648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8A09E-15AA-4038-9709-162A1BB83F17}" type="datetime1">
              <a:rPr lang="ko-KR" altLang="en-US" smtClean="0"/>
              <a:pPr/>
              <a:t>2020-01-06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221" y="274638"/>
            <a:ext cx="8913972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221" y="1600203"/>
            <a:ext cx="8913972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7283D-DD8B-4B17-B048-E3747CE03C03}" type="datetime1">
              <a:rPr lang="ko-KR" altLang="en-US" smtClean="0"/>
              <a:pPr/>
              <a:t>2020-01-06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0699" y="274641"/>
            <a:ext cx="2228493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222" y="274641"/>
            <a:ext cx="6520405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9CC10-56A9-4E99-8B8F-B323AACAFFC6}" type="datetime1">
              <a:rPr lang="ko-KR" altLang="en-US" smtClean="0"/>
              <a:pPr/>
              <a:t>2020-01-06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221" y="6356353"/>
            <a:ext cx="23110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E238B-5771-4A49-A16B-FC4C9A8CEAFA}" type="datetime1">
              <a:rPr lang="ko-KR" altLang="en-US" smtClean="0"/>
              <a:pPr/>
              <a:t>2020-01-06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008" y="6356353"/>
            <a:ext cx="31363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8163" y="6356353"/>
            <a:ext cx="23110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A8B7B-8ED8-4BAA-9247-51BE5E4B003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Rectangle 10"/>
          <p:cNvSpPr>
            <a:spLocks noChangeArrowheads="1"/>
          </p:cNvSpPr>
          <p:nvPr userDrawn="1"/>
        </p:nvSpPr>
        <p:spPr bwMode="auto">
          <a:xfrm>
            <a:off x="2" y="0"/>
            <a:ext cx="9904412" cy="6858000"/>
          </a:xfrm>
          <a:prstGeom prst="rect">
            <a:avLst/>
          </a:prstGeom>
          <a:solidFill>
            <a:srgbClr val="DDDDDD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Rectangle 11"/>
          <p:cNvSpPr>
            <a:spLocks noChangeArrowheads="1"/>
          </p:cNvSpPr>
          <p:nvPr userDrawn="1"/>
        </p:nvSpPr>
        <p:spPr bwMode="auto">
          <a:xfrm>
            <a:off x="89418" y="476672"/>
            <a:ext cx="9720000" cy="629560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8" name="Picture 15" descr="어두운배경마스터바2"/>
          <p:cNvPicPr preferRelativeResize="0">
            <a:picLocks noChangeArrowheads="1"/>
          </p:cNvPicPr>
          <p:nvPr userDrawn="1"/>
        </p:nvPicPr>
        <p:blipFill>
          <a:blip r:embed="rId13" cstate="print">
            <a:duotone>
              <a:prstClr val="black"/>
              <a:srgbClr val="2D2DB9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96872" y="75536"/>
            <a:ext cx="9720000" cy="4218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jin.textilesmart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alpha.textilesmart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wmf"/><Relationship Id="rId5" Type="http://schemas.openxmlformats.org/officeDocument/2006/relationships/hyperlink" Target="http://demodev.easyoffice.co.kr/Download/ocx5.zip" TargetMode="Externa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0"/>
            <a:ext cx="99044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94442" y="1124744"/>
            <a:ext cx="6395685" cy="990600"/>
          </a:xfrm>
          <a:prstGeom prst="rect">
            <a:avLst/>
          </a:prstGeom>
          <a:solidFill>
            <a:srgbClr val="4F81BD"/>
          </a:solidFill>
          <a:ln w="1270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182880" tIns="45720" rIns="18288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2800" b="1">
                <a:solidFill>
                  <a:srgbClr val="FFFFFF"/>
                </a:solidFill>
                <a:latin typeface="Tempus Sans ITC" pitchFamily="82" charset="0"/>
                <a:ea typeface="HY견고딕" pitchFamily="18" charset="-127"/>
                <a:cs typeface="굴림" pitchFamily="50" charset="-127"/>
              </a:rPr>
              <a:t>로그인 </a:t>
            </a:r>
            <a:r>
              <a:rPr kumimoji="1" lang="ko-KR" altLang="en-US" sz="2800" b="1" dirty="0">
                <a:solidFill>
                  <a:srgbClr val="FFFFFF"/>
                </a:solidFill>
                <a:latin typeface="Tempus Sans ITC" pitchFamily="82" charset="0"/>
                <a:ea typeface="HY견고딕" pitchFamily="18" charset="-127"/>
                <a:cs typeface="굴림" pitchFamily="50" charset="-127"/>
              </a:rPr>
              <a:t>가이드</a:t>
            </a:r>
            <a:endParaRPr kumimoji="1" 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grpSp>
        <p:nvGrpSpPr>
          <p:cNvPr id="1029" name="Group 5"/>
          <p:cNvGrpSpPr>
            <a:grpSpLocks/>
          </p:cNvGrpSpPr>
          <p:nvPr/>
        </p:nvGrpSpPr>
        <p:grpSpPr bwMode="auto">
          <a:xfrm>
            <a:off x="6638741" y="0"/>
            <a:ext cx="3265674" cy="6858000"/>
            <a:chOff x="7560" y="0"/>
            <a:chExt cx="4700" cy="15840"/>
          </a:xfrm>
        </p:grpSpPr>
        <p:sp>
          <p:nvSpPr>
            <p:cNvPr id="1030" name="Rectangle 6"/>
            <p:cNvSpPr>
              <a:spLocks noChangeArrowheads="1"/>
            </p:cNvSpPr>
            <p:nvPr/>
          </p:nvSpPr>
          <p:spPr bwMode="auto">
            <a:xfrm>
              <a:off x="7755" y="0"/>
              <a:ext cx="4505" cy="15840"/>
            </a:xfrm>
            <a:prstGeom prst="rect">
              <a:avLst/>
            </a:prstGeom>
            <a:solidFill>
              <a:srgbClr val="9BBB5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31" name="Rectangle 7" descr="Light vertical"/>
            <p:cNvSpPr>
              <a:spLocks noChangeArrowheads="1"/>
            </p:cNvSpPr>
            <p:nvPr/>
          </p:nvSpPr>
          <p:spPr bwMode="auto">
            <a:xfrm>
              <a:off x="7560" y="8"/>
              <a:ext cx="195" cy="15825"/>
            </a:xfrm>
            <a:prstGeom prst="rect">
              <a:avLst/>
            </a:prstGeom>
            <a:pattFill prst="ltVert">
              <a:fgClr>
                <a:srgbClr val="9BBB59">
                  <a:alpha val="80000"/>
                </a:srgbClr>
              </a:fgClr>
              <a:bgClr>
                <a:srgbClr val="FFFFFF">
                  <a:alpha val="80000"/>
                </a:srgbClr>
              </a:bgClr>
            </a:pattFill>
            <a:ln w="12700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4924384" y="0"/>
            <a:ext cx="3265674" cy="267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65760" tIns="182880" rIns="182880" bIns="18288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6434135" y="3717032"/>
            <a:ext cx="3470279" cy="30122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365760" tIns="182880" rIns="182880" bIns="182880" numCol="1" anchor="b" anchorCtr="0" compatLnSpc="1">
            <a:prstTxWarp prst="textNoShape">
              <a:avLst/>
            </a:prstTxWarp>
          </a:bodyPr>
          <a:lstStyle/>
          <a:p>
            <a:pPr marL="457200" marR="0" lvl="1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2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imes New Roman" pitchFamily="18" charset="0"/>
              <a:ea typeface="맑은 고딕" pitchFamily="50" charset="-127"/>
              <a:cs typeface="굴림" pitchFamily="50" charset="-127"/>
            </a:endParaRPr>
          </a:p>
          <a:p>
            <a:pPr marL="457200" marR="0" lvl="1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2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imes New Roman" pitchFamily="18" charset="0"/>
              <a:ea typeface="맑은 고딕" pitchFamily="50" charset="-127"/>
              <a:cs typeface="굴림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altLang="ko-KR" sz="12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Times New Roman" pitchFamily="18" charset="0"/>
              <a:ea typeface="맑은 고딕" pitchFamily="50" charset="-127"/>
              <a:cs typeface="굴림" pitchFamily="50" charset="-127"/>
            </a:endParaRPr>
          </a:p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63975" y="6437198"/>
            <a:ext cx="1890473" cy="292078"/>
          </a:xfrm>
          <a:prstGeom prst="rect">
            <a:avLst/>
          </a:prstGeom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xmlns="" id="{4F267BAA-A7E0-4CE2-A8F6-68AC0A9FCBF7}"/>
              </a:ext>
            </a:extLst>
          </p:cNvPr>
          <p:cNvSpPr/>
          <p:nvPr/>
        </p:nvSpPr>
        <p:spPr>
          <a:xfrm>
            <a:off x="2436202" y="4463595"/>
            <a:ext cx="24881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i="1"/>
              <a:t>AJIN INTERNATIONAL</a:t>
            </a:r>
            <a:endParaRPr lang="ko-KR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xmlns="" id="{70BEFAC7-E889-4C2C-8C89-7B9FC8EF2CF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078" y="716608"/>
            <a:ext cx="3385976" cy="566052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720080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ko-KR" sz="2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시스템 들어가기</a:t>
            </a:r>
            <a:r>
              <a:rPr lang="en-US" altLang="ko-KR" sz="2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ko-KR" sz="2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로그인</a:t>
            </a:r>
            <a:r>
              <a:rPr lang="en-US" altLang="ko-KR" sz="2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</a:t>
            </a:r>
            <a:r>
              <a:rPr lang="en-US" altLang="ko-KR" sz="200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55447" y="6356353"/>
            <a:ext cx="2311030" cy="365125"/>
          </a:xfrm>
        </p:spPr>
        <p:txBody>
          <a:bodyPr/>
          <a:lstStyle/>
          <a:p>
            <a:fld id="{0BFA8B7B-8ED8-4BAA-9247-51BE5E4B003A}" type="slidenum">
              <a:rPr lang="ko-KR" altLang="en-US" smtClean="0"/>
              <a:pPr/>
              <a:t>2</a:t>
            </a:fld>
            <a:endParaRPr lang="ko-KR" altLang="en-US"/>
          </a:p>
        </p:txBody>
      </p:sp>
      <p:sp>
        <p:nvSpPr>
          <p:cNvPr id="18" name="부제목 2"/>
          <p:cNvSpPr txBox="1">
            <a:spLocks/>
          </p:cNvSpPr>
          <p:nvPr/>
        </p:nvSpPr>
        <p:spPr>
          <a:xfrm>
            <a:off x="3872086" y="704238"/>
            <a:ext cx="4659737" cy="15520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ko-KR" altLang="en-US" sz="1000" b="1" dirty="0" err="1">
                <a:solidFill>
                  <a:schemeClr val="tx1"/>
                </a:solidFill>
              </a:rPr>
              <a:t>웹브라우져</a:t>
            </a:r>
            <a:r>
              <a:rPr lang="ko-KR" altLang="en-US" sz="1000" b="1" dirty="0">
                <a:solidFill>
                  <a:schemeClr val="tx1"/>
                </a:solidFill>
              </a:rPr>
              <a:t> 선택 </a:t>
            </a:r>
            <a:r>
              <a:rPr lang="en-US" altLang="ko-KR" sz="1000" b="1" dirty="0">
                <a:solidFill>
                  <a:schemeClr val="tx1"/>
                </a:solidFill>
              </a:rPr>
              <a:t>: </a:t>
            </a:r>
            <a:r>
              <a:rPr lang="ko-KR" altLang="en-US" sz="1000" b="1" dirty="0">
                <a:solidFill>
                  <a:schemeClr val="tx1"/>
                </a:solidFill>
              </a:rPr>
              <a:t>인터넷 </a:t>
            </a:r>
            <a:r>
              <a:rPr lang="ko-KR" altLang="en-US" sz="1000" b="1" dirty="0" err="1">
                <a:solidFill>
                  <a:schemeClr val="tx1"/>
                </a:solidFill>
              </a:rPr>
              <a:t>익스플러</a:t>
            </a:r>
            <a:r>
              <a:rPr lang="ko-KR" altLang="en-US" sz="1000" b="1" dirty="0">
                <a:solidFill>
                  <a:schemeClr val="tx1"/>
                </a:solidFill>
              </a:rPr>
              <a:t> 실행 </a:t>
            </a:r>
            <a:endParaRPr lang="en-US" altLang="ko-KR" sz="1000" b="1" dirty="0">
              <a:solidFill>
                <a:schemeClr val="tx1"/>
              </a:solidFill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가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아래 돋보기 아이콘을 클릭 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나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입력 창에 </a:t>
            </a:r>
            <a:r>
              <a:rPr lang="en-US" altLang="ko-KR" sz="1000" dirty="0">
                <a:solidFill>
                  <a:schemeClr val="tx1"/>
                </a:solidFill>
              </a:rPr>
              <a:t>“internet </a:t>
            </a:r>
            <a:r>
              <a:rPr lang="en-US" altLang="ko-KR" sz="1000" dirty="0" err="1">
                <a:solidFill>
                  <a:schemeClr val="tx1"/>
                </a:solidFill>
              </a:rPr>
              <a:t>Exploere</a:t>
            </a:r>
            <a:r>
              <a:rPr lang="en-US" altLang="ko-KR" sz="1000" dirty="0">
                <a:solidFill>
                  <a:schemeClr val="tx1"/>
                </a:solidFill>
              </a:rPr>
              <a:t>” </a:t>
            </a:r>
            <a:r>
              <a:rPr lang="ko-KR" altLang="en-US" sz="1000" dirty="0">
                <a:solidFill>
                  <a:schemeClr val="tx1"/>
                </a:solidFill>
              </a:rPr>
              <a:t>입력 함 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다</a:t>
            </a:r>
            <a:r>
              <a:rPr lang="en-US" altLang="ko-KR" sz="1000" dirty="0">
                <a:solidFill>
                  <a:schemeClr val="tx1"/>
                </a:solidFill>
              </a:rPr>
              <a:t>.  </a:t>
            </a:r>
            <a:r>
              <a:rPr lang="ko-KR" altLang="en-US" sz="1000" dirty="0">
                <a:solidFill>
                  <a:schemeClr val="tx1"/>
                </a:solidFill>
              </a:rPr>
              <a:t>화면에 보시는 것과 같은 </a:t>
            </a:r>
            <a:r>
              <a:rPr lang="en-US" altLang="ko-KR" sz="1000" dirty="0">
                <a:solidFill>
                  <a:schemeClr val="tx1"/>
                </a:solidFill>
              </a:rPr>
              <a:t>internet </a:t>
            </a:r>
            <a:r>
              <a:rPr lang="en-US" altLang="ko-KR" sz="1000" dirty="0" err="1">
                <a:solidFill>
                  <a:schemeClr val="tx1"/>
                </a:solidFill>
              </a:rPr>
              <a:t>Exploere</a:t>
            </a:r>
            <a:r>
              <a:rPr lang="en-US" altLang="ko-KR" sz="1000" dirty="0">
                <a:solidFill>
                  <a:schemeClr val="tx1"/>
                </a:solidFill>
              </a:rPr>
              <a:t> </a:t>
            </a:r>
            <a:r>
              <a:rPr lang="ko-KR" altLang="en-US" sz="1000" dirty="0">
                <a:solidFill>
                  <a:schemeClr val="tx1"/>
                </a:solidFill>
              </a:rPr>
              <a:t>아이콘을 클릭 하시면 </a:t>
            </a:r>
            <a:endParaRPr lang="en-US" altLang="ko-KR" sz="1000" dirty="0">
              <a:solidFill>
                <a:schemeClr val="tx1"/>
              </a:solidFill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n-US" altLang="ko-KR" sz="1000" dirty="0">
                <a:solidFill>
                  <a:schemeClr val="tx1"/>
                </a:solidFill>
              </a:rPr>
              <a:t>       </a:t>
            </a:r>
            <a:r>
              <a:rPr lang="ko-KR" altLang="en-US" sz="1000" dirty="0">
                <a:solidFill>
                  <a:schemeClr val="tx1"/>
                </a:solidFill>
              </a:rPr>
              <a:t>웹 </a:t>
            </a:r>
            <a:r>
              <a:rPr lang="ko-KR" altLang="en-US" sz="1000" dirty="0" err="1">
                <a:solidFill>
                  <a:schemeClr val="tx1"/>
                </a:solidFill>
              </a:rPr>
              <a:t>브라우져가</a:t>
            </a:r>
            <a:r>
              <a:rPr lang="ko-KR" altLang="en-US" sz="1000" dirty="0">
                <a:solidFill>
                  <a:schemeClr val="tx1"/>
                </a:solidFill>
              </a:rPr>
              <a:t> 실행 됩니다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en-US" altLang="ko-KR" sz="1000" dirty="0">
              <a:solidFill>
                <a:schemeClr val="tx1"/>
              </a:solidFill>
            </a:endParaRPr>
          </a:p>
          <a:p>
            <a:pPr marL="171450" indent="-171450" algn="l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ko-KR" altLang="en-US" sz="1400" b="1" dirty="0" err="1">
                <a:solidFill>
                  <a:srgbClr val="FF0000"/>
                </a:solidFill>
              </a:rPr>
              <a:t>아진</a:t>
            </a:r>
            <a:r>
              <a:rPr lang="ko-KR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>
                <a:solidFill>
                  <a:srgbClr val="FF0000"/>
                </a:solidFill>
              </a:rPr>
              <a:t>SCM </a:t>
            </a:r>
            <a:r>
              <a:rPr lang="ko-KR" altLang="en-US" sz="1400" b="1" dirty="0">
                <a:solidFill>
                  <a:srgbClr val="FF0000"/>
                </a:solidFill>
              </a:rPr>
              <a:t>시스템은 크롬</a:t>
            </a:r>
            <a:r>
              <a:rPr lang="en-US" altLang="ko-KR" sz="1400" b="1" dirty="0">
                <a:solidFill>
                  <a:srgbClr val="FF0000"/>
                </a:solidFill>
              </a:rPr>
              <a:t>(Chrome)</a:t>
            </a:r>
            <a:r>
              <a:rPr lang="ko-KR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>
                <a:solidFill>
                  <a:srgbClr val="FF0000"/>
                </a:solidFill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</a:rPr>
              <a:t>인터넷 </a:t>
            </a:r>
            <a:r>
              <a:rPr lang="ko-KR" altLang="en-US" sz="1400" b="1" dirty="0" err="1">
                <a:solidFill>
                  <a:srgbClr val="FF0000"/>
                </a:solidFill>
              </a:rPr>
              <a:t>익스플러</a:t>
            </a:r>
            <a:r>
              <a:rPr lang="ko-KR" altLang="en-US" sz="1400" b="1" dirty="0">
                <a:solidFill>
                  <a:srgbClr val="FF0000"/>
                </a:solidFill>
              </a:rPr>
              <a:t>  </a:t>
            </a:r>
            <a:r>
              <a:rPr lang="ko-KR" altLang="en-US" sz="1400" b="1" dirty="0" err="1">
                <a:solidFill>
                  <a:srgbClr val="FF0000"/>
                </a:solidFill>
              </a:rPr>
              <a:t>엣지</a:t>
            </a:r>
            <a:r>
              <a:rPr lang="en-US" altLang="ko-KR" sz="1400" b="1" dirty="0">
                <a:solidFill>
                  <a:srgbClr val="FF0000"/>
                </a:solidFill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</a:rPr>
              <a:t> </a:t>
            </a:r>
            <a:r>
              <a:rPr lang="en-US" altLang="ko-KR" sz="1400" b="1" dirty="0">
                <a:solidFill>
                  <a:srgbClr val="FF0000"/>
                </a:solidFill>
              </a:rPr>
              <a:t>Edge) </a:t>
            </a:r>
            <a:r>
              <a:rPr lang="ko-KR" altLang="en-US" sz="1400" b="1" dirty="0">
                <a:solidFill>
                  <a:srgbClr val="FF0000"/>
                </a:solidFill>
              </a:rPr>
              <a:t>버전은 지원 하지 않습니다</a:t>
            </a:r>
            <a:r>
              <a:rPr lang="en-US" altLang="ko-KR" sz="1400" b="1" dirty="0">
                <a:solidFill>
                  <a:srgbClr val="FF0000"/>
                </a:solidFill>
              </a:rPr>
              <a:t>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19" name="부제목 2"/>
          <p:cNvSpPr txBox="1">
            <a:spLocks/>
          </p:cNvSpPr>
          <p:nvPr/>
        </p:nvSpPr>
        <p:spPr>
          <a:xfrm>
            <a:off x="386738" y="915102"/>
            <a:ext cx="4471077" cy="155205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Autofit/>
          </a:bodyPr>
          <a:lstStyle/>
          <a:p>
            <a:pPr marL="228600" marR="0" lvl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601A4BA8-81F2-47A3-A456-CE5FA14CE8E3}"/>
              </a:ext>
            </a:extLst>
          </p:cNvPr>
          <p:cNvSpPr/>
          <p:nvPr/>
        </p:nvSpPr>
        <p:spPr>
          <a:xfrm>
            <a:off x="487710" y="6093252"/>
            <a:ext cx="405150" cy="365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7D267811-333E-44AD-AD07-131172C88580}"/>
              </a:ext>
            </a:extLst>
          </p:cNvPr>
          <p:cNvSpPr/>
          <p:nvPr/>
        </p:nvSpPr>
        <p:spPr>
          <a:xfrm>
            <a:off x="559718" y="5758635"/>
            <a:ext cx="3024336" cy="3651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1DB7A194-909F-4E69-89F4-181FBD809717}"/>
              </a:ext>
            </a:extLst>
          </p:cNvPr>
          <p:cNvSpPr/>
          <p:nvPr/>
        </p:nvSpPr>
        <p:spPr>
          <a:xfrm>
            <a:off x="430640" y="1334735"/>
            <a:ext cx="3153414" cy="5820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E8B7CE9B-1279-4A98-81BF-A8358D7CF27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0937" y="2026725"/>
            <a:ext cx="9228686" cy="4210587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720080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1. </a:t>
            </a:r>
            <a:r>
              <a:rPr lang="ko-KR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시스템 들어가기</a:t>
            </a:r>
            <a:r>
              <a: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로그인</a:t>
            </a:r>
            <a:r>
              <a: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전</a:t>
            </a:r>
            <a:r>
              <a: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55447" y="6356353"/>
            <a:ext cx="2311030" cy="365125"/>
          </a:xfrm>
        </p:spPr>
        <p:txBody>
          <a:bodyPr/>
          <a:lstStyle/>
          <a:p>
            <a:fld id="{0BFA8B7B-8ED8-4BAA-9247-51BE5E4B003A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18" name="부제목 2"/>
          <p:cNvSpPr txBox="1">
            <a:spLocks/>
          </p:cNvSpPr>
          <p:nvPr/>
        </p:nvSpPr>
        <p:spPr>
          <a:xfrm>
            <a:off x="288989" y="620688"/>
            <a:ext cx="4659737" cy="33297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n-US" altLang="ko-KR" sz="1400" b="1" dirty="0">
                <a:solidFill>
                  <a:schemeClr val="tx1"/>
                </a:solidFill>
              </a:rPr>
              <a:t>*</a:t>
            </a:r>
            <a:r>
              <a:rPr lang="ko-KR" altLang="en-US" sz="1400" b="1" dirty="0">
                <a:solidFill>
                  <a:schemeClr val="tx1"/>
                </a:solidFill>
              </a:rPr>
              <a:t> 설정</a:t>
            </a:r>
            <a:endParaRPr lang="en-US" altLang="ko-KR" sz="1400" b="1" dirty="0">
              <a:solidFill>
                <a:schemeClr val="tx1"/>
              </a:solidFill>
            </a:endParaRPr>
          </a:p>
          <a:p>
            <a:pPr marL="228600" indent="-228600" algn="l">
              <a:lnSpc>
                <a:spcPct val="115000"/>
              </a:lnSpc>
              <a:spcAft>
                <a:spcPts val="1000"/>
              </a:spcAft>
            </a:pPr>
            <a:r>
              <a:rPr lang="en-US" altLang="ko-KR" sz="1400" b="1" dirty="0">
                <a:solidFill>
                  <a:schemeClr val="tx1"/>
                </a:solidFill>
              </a:rPr>
              <a:t>     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en-US" altLang="ko-KR" sz="1400" b="1" dirty="0">
              <a:solidFill>
                <a:schemeClr val="tx1"/>
              </a:solidFill>
            </a:endParaRPr>
          </a:p>
        </p:txBody>
      </p:sp>
      <p:sp>
        <p:nvSpPr>
          <p:cNvPr id="19" name="부제목 2"/>
          <p:cNvSpPr txBox="1">
            <a:spLocks/>
          </p:cNvSpPr>
          <p:nvPr/>
        </p:nvSpPr>
        <p:spPr>
          <a:xfrm>
            <a:off x="415702" y="983935"/>
            <a:ext cx="8093860" cy="83497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Autofit/>
          </a:bodyPr>
          <a:lstStyle/>
          <a:p>
            <a:pPr lvl="0">
              <a:spcAft>
                <a:spcPts val="600"/>
              </a:spcAft>
              <a:defRPr/>
            </a:pPr>
            <a:r>
              <a:rPr lang="ko-KR" altLang="en-US" sz="1400" b="1" dirty="0"/>
              <a:t>시스템에 접속합니다</a:t>
            </a:r>
            <a:r>
              <a:rPr lang="en-US" altLang="ko-KR" sz="1400" b="1" dirty="0"/>
              <a:t>. (</a:t>
            </a:r>
            <a:r>
              <a:rPr lang="en-US" altLang="ko-KR" sz="1400" b="1" dirty="0">
                <a:hlinkClick r:id="rId3"/>
              </a:rPr>
              <a:t>http://ajin.textilesmart.com</a:t>
            </a:r>
            <a:r>
              <a:rPr lang="en-US" altLang="ko-KR" sz="1400" b="1" dirty="0"/>
              <a:t>)</a:t>
            </a:r>
          </a:p>
          <a:p>
            <a:pPr lvl="0">
              <a:spcAft>
                <a:spcPts val="600"/>
              </a:spcAft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</a:t>
            </a:r>
            <a:r>
              <a:rPr lang="en-US" altLang="ko-KR" sz="1400" b="1" dirty="0"/>
              <a:t>IE </a:t>
            </a:r>
            <a:r>
              <a:rPr lang="ko-KR" altLang="en-US" sz="1400" b="1" dirty="0"/>
              <a:t>설정을 다운로드 받고 프로그램을 실행 합니다</a:t>
            </a:r>
            <a:r>
              <a:rPr lang="en-US" altLang="ko-KR" sz="1400" b="1" dirty="0"/>
              <a:t>.</a:t>
            </a:r>
          </a:p>
          <a:p>
            <a:pPr lvl="0">
              <a:spcAft>
                <a:spcPts val="600"/>
              </a:spcAft>
              <a:defRPr/>
            </a:pPr>
            <a:r>
              <a:rPr kumimoji="0" lang="en-US" altLang="ko-K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- SCM </a:t>
            </a:r>
            <a:r>
              <a:rPr kumimoji="0" lang="ko-KR" alt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매뉴얼을 다운받음</a:t>
            </a:r>
            <a:endParaRPr kumimoji="0" lang="en-US" altLang="ko-KR" sz="1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1" hangingPunct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216E1907-89EF-4712-8399-7A3B91BB6E50}"/>
              </a:ext>
            </a:extLst>
          </p:cNvPr>
          <p:cNvSpPr/>
          <p:nvPr/>
        </p:nvSpPr>
        <p:spPr>
          <a:xfrm>
            <a:off x="5142429" y="4632996"/>
            <a:ext cx="1296144" cy="5584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11658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4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71687" y="764704"/>
            <a:ext cx="3888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해당 </a:t>
            </a:r>
            <a:r>
              <a:rPr lang="en-US" altLang="ko-KR" dirty="0" smtClean="0"/>
              <a:t>ERP </a:t>
            </a:r>
            <a:r>
              <a:rPr lang="ko-KR" altLang="en-US" dirty="0" smtClean="0"/>
              <a:t>로그인 페이지를 띄운 후 인터넷 옵션에서 신뢰할 수 있는 사이트에 </a:t>
            </a:r>
            <a:r>
              <a:rPr lang="ko-KR" altLang="en-US" dirty="0" smtClean="0"/>
              <a:t>등록합니다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92469" y="43896"/>
            <a:ext cx="9437536" cy="7200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1. </a:t>
            </a:r>
            <a:r>
              <a:rPr kumimoji="0" lang="ko-KR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시스템 들어가기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(IE</a:t>
            </a:r>
            <a:r>
              <a:rPr kumimoji="0" lang="en-US" altLang="ko-KR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r>
              <a:rPr kumimoji="0" lang="ko-KR" alt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설정을 해도 안될 경우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)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726" y="1844824"/>
            <a:ext cx="3020330" cy="3910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직사각형 8"/>
          <p:cNvSpPr/>
          <p:nvPr/>
        </p:nvSpPr>
        <p:spPr>
          <a:xfrm>
            <a:off x="4520158" y="764704"/>
            <a:ext cx="49498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그림과 같이 웹 사이트 데이터 설정을 웹 페이지를 열 때마다로 설정 합니다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76142" y="1844824"/>
            <a:ext cx="5276961" cy="376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5</a:t>
            </a:fld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92469" y="43896"/>
            <a:ext cx="9437536" cy="7200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1. </a:t>
            </a:r>
            <a:r>
              <a:rPr kumimoji="0" lang="ko-KR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시스템 들어가기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(IE</a:t>
            </a:r>
            <a:r>
              <a:rPr kumimoji="0" lang="en-US" altLang="ko-KR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r>
              <a:rPr kumimoji="0" lang="ko-KR" alt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설정을 해도 안될 경우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)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15702" y="476672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그림과 같이 사용자 지정수준의 </a:t>
            </a:r>
            <a:r>
              <a:rPr lang="en-US" altLang="ko-KR" dirty="0" smtClean="0"/>
              <a:t>ActiveX </a:t>
            </a:r>
            <a:r>
              <a:rPr lang="ko-KR" altLang="en-US" dirty="0" smtClean="0"/>
              <a:t>컨트롤 및 </a:t>
            </a:r>
            <a:r>
              <a:rPr lang="ko-KR" altLang="en-US" dirty="0" err="1" smtClean="0"/>
              <a:t>플로그인</a:t>
            </a:r>
            <a:r>
              <a:rPr lang="ko-KR" altLang="en-US" dirty="0" smtClean="0"/>
              <a:t> 옵션의 두 가지 옵션을 확인으로 체크하여 줍니다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9878" y="1124744"/>
            <a:ext cx="4896544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292469" y="43896"/>
            <a:ext cx="9437536" cy="72008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1. </a:t>
            </a:r>
            <a:r>
              <a:rPr kumimoji="0" lang="ko-KR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시스템 들어가기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(IE</a:t>
            </a:r>
            <a:r>
              <a:rPr kumimoji="0" lang="en-US" altLang="ko-KR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 </a:t>
            </a:r>
            <a:r>
              <a:rPr kumimoji="0" lang="ko-KR" alt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설정을 해도 안될 경우</a:t>
            </a:r>
            <a:r>
              <a:rPr kumimoji="0" lang="en-US" altLang="ko-KR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Y견고딕" pitchFamily="18" charset="-127"/>
                <a:ea typeface="HY견고딕" pitchFamily="18" charset="-127"/>
                <a:cs typeface="+mj-cs"/>
              </a:rPr>
              <a:t>)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Y견고딕" pitchFamily="18" charset="-127"/>
              <a:ea typeface="HY견고딕" pitchFamily="18" charset="-127"/>
              <a:cs typeface="+mj-cs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71686" y="764704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/>
              <a:t>4. </a:t>
            </a:r>
            <a:r>
              <a:rPr lang="ko-KR" altLang="en-US" dirty="0" err="1" smtClean="0"/>
              <a:t>고급텝으로</a:t>
            </a:r>
            <a:r>
              <a:rPr lang="ko-KR" altLang="en-US" dirty="0" smtClean="0"/>
              <a:t> 이동해서 그림의 옵션을 체크해 줍니다</a:t>
            </a:r>
            <a:r>
              <a:rPr lang="en-US" altLang="ko-KR" dirty="0" smtClean="0"/>
              <a:t>. 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9958" y="1412776"/>
            <a:ext cx="3797210" cy="4631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43694" y="64678"/>
            <a:ext cx="9437536" cy="504784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시스템 들어가기</a:t>
            </a:r>
            <a:r>
              <a: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로그인</a:t>
            </a:r>
            <a:r>
              <a: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07520" y="682305"/>
            <a:ext cx="9432298" cy="5760640"/>
          </a:xfrm>
          <a:ln>
            <a:noFill/>
          </a:ln>
        </p:spPr>
        <p:txBody>
          <a:bodyPr vert="horz" lIns="91440" tIns="45720" rIns="91440" bIns="45720" rtlCol="0" anchor="t" anchorCtr="0">
            <a:no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ko-KR" altLang="ko-KR" sz="1500" b="1" kern="100" dirty="0">
                <a:solidFill>
                  <a:schemeClr val="tx1"/>
                </a:solidFill>
                <a:cs typeface="Times New Roman"/>
              </a:rPr>
              <a:t>시스템을 </a:t>
            </a:r>
            <a:r>
              <a:rPr lang="ko-KR" altLang="ko-KR" sz="1500" b="1" kern="100">
                <a:solidFill>
                  <a:schemeClr val="tx1"/>
                </a:solidFill>
                <a:cs typeface="Times New Roman"/>
              </a:rPr>
              <a:t>이용 하</a:t>
            </a:r>
            <a:r>
              <a:rPr lang="ko-KR" altLang="en-US" sz="1500" b="1" kern="100">
                <a:solidFill>
                  <a:schemeClr val="tx1"/>
                </a:solidFill>
                <a:cs typeface="Times New Roman"/>
              </a:rPr>
              <a:t>기위해</a:t>
            </a:r>
            <a:r>
              <a:rPr lang="en-US" altLang="ko-KR" sz="1500" b="1" kern="100">
                <a:solidFill>
                  <a:schemeClr val="tx1"/>
                </a:solidFill>
                <a:cs typeface="Times New Roman"/>
              </a:rPr>
              <a:t>, </a:t>
            </a:r>
            <a:r>
              <a:rPr lang="ko-KR" altLang="en-US" sz="1500" b="1" kern="100">
                <a:solidFill>
                  <a:schemeClr val="tx1"/>
                </a:solidFill>
                <a:cs typeface="Times New Roman"/>
              </a:rPr>
              <a:t>브라우저</a:t>
            </a:r>
            <a:r>
              <a:rPr lang="ko-KR" altLang="ko-KR" sz="1500" b="1" kern="100">
                <a:solidFill>
                  <a:schemeClr val="tx1"/>
                </a:solidFill>
                <a:cs typeface="Times New Roman"/>
              </a:rPr>
              <a:t>에 주소를 </a:t>
            </a:r>
            <a:r>
              <a:rPr lang="ko-KR" altLang="en-US" sz="1500" b="1" kern="100">
                <a:solidFill>
                  <a:schemeClr val="tx1"/>
                </a:solidFill>
                <a:cs typeface="Times New Roman"/>
              </a:rPr>
              <a:t>입력하고 </a:t>
            </a:r>
            <a:r>
              <a:rPr lang="ko-KR" altLang="ko-KR" sz="1500" b="1" kern="100">
                <a:solidFill>
                  <a:schemeClr val="tx1"/>
                </a:solidFill>
                <a:cs typeface="Times New Roman"/>
              </a:rPr>
              <a:t> 로그인 </a:t>
            </a:r>
            <a:r>
              <a:rPr lang="ko-KR" altLang="ko-KR" sz="1500" b="1" kern="100" dirty="0">
                <a:solidFill>
                  <a:schemeClr val="tx1"/>
                </a:solidFill>
                <a:cs typeface="Times New Roman"/>
              </a:rPr>
              <a:t>합니다</a:t>
            </a:r>
            <a:r>
              <a:rPr lang="en-US" altLang="ko-KR" sz="1500" b="1" kern="100" dirty="0">
                <a:solidFill>
                  <a:schemeClr val="tx1"/>
                </a:solidFill>
                <a:cs typeface="Times New Roman"/>
              </a:rPr>
              <a:t>.</a:t>
            </a:r>
            <a:endParaRPr lang="ko-KR" altLang="ko-KR" sz="1500" b="1" kern="100" dirty="0">
              <a:solidFill>
                <a:schemeClr val="tx1"/>
              </a:solidFill>
              <a:cs typeface="Times New Roman"/>
            </a:endParaRPr>
          </a:p>
          <a:p>
            <a:pPr marL="342900" lvl="0" indent="-342900" algn="l">
              <a:lnSpc>
                <a:spcPct val="115000"/>
              </a:lnSpc>
              <a:spcAft>
                <a:spcPts val="1000"/>
              </a:spcAft>
              <a:buFont typeface="+mj-ea"/>
              <a:buAutoNum type="circleNumDbPlain"/>
            </a:pPr>
            <a:r>
              <a:rPr lang="ko-KR" altLang="en-US" sz="1100" kern="100">
                <a:solidFill>
                  <a:schemeClr val="tx1"/>
                </a:solidFill>
                <a:cs typeface="Times New Roman"/>
              </a:rPr>
              <a:t>싸이트 접속</a:t>
            </a:r>
            <a:r>
              <a:rPr lang="ko-KR" altLang="ko-KR" sz="1100" kern="100">
                <a:solidFill>
                  <a:schemeClr val="tx1"/>
                </a:solidFill>
                <a:cs typeface="Times New Roman"/>
              </a:rPr>
              <a:t> </a:t>
            </a:r>
            <a:r>
              <a:rPr lang="en-US" altLang="ko-KR" sz="1100" kern="100">
                <a:solidFill>
                  <a:schemeClr val="tx1"/>
                </a:solidFill>
                <a:cs typeface="Times New Roman"/>
              </a:rPr>
              <a:t>: </a:t>
            </a:r>
            <a:r>
              <a:rPr lang="en-US" altLang="ko-KR" sz="1100" u="sng" kern="100" dirty="0">
                <a:solidFill>
                  <a:schemeClr val="tx1"/>
                </a:solidFill>
                <a:cs typeface="Times New Roman"/>
              </a:rPr>
              <a:t>(</a:t>
            </a:r>
            <a:r>
              <a:rPr lang="en-US" altLang="ko-KR" sz="1100" b="1" u="sng" kern="100">
                <a:solidFill>
                  <a:srgbClr val="FF0000"/>
                </a:solidFill>
                <a:cs typeface="Times New Roman"/>
                <a:hlinkClick r:id="rId2"/>
              </a:rPr>
              <a:t>http://ajin.textilesmart.com</a:t>
            </a:r>
            <a:r>
              <a:rPr lang="en-US" altLang="ko-KR" sz="1100" b="1" u="sng" kern="100">
                <a:solidFill>
                  <a:srgbClr val="FF0000"/>
                </a:solidFill>
                <a:cs typeface="Times New Roman"/>
              </a:rPr>
              <a:t>)</a:t>
            </a:r>
          </a:p>
          <a:p>
            <a:pPr marL="342900" lvl="0" indent="-342900" algn="l">
              <a:lnSpc>
                <a:spcPct val="115000"/>
              </a:lnSpc>
              <a:spcAft>
                <a:spcPts val="1000"/>
              </a:spcAft>
              <a:buFont typeface="+mj-ea"/>
              <a:buAutoNum type="circleNumDbPlain"/>
            </a:pPr>
            <a:r>
              <a:rPr lang="en-US" altLang="ko-KR" sz="1100" kern="100">
                <a:solidFill>
                  <a:schemeClr val="tx1"/>
                </a:solidFill>
                <a:cs typeface="Times New Roman"/>
              </a:rPr>
              <a:t>ID, </a:t>
            </a:r>
            <a:r>
              <a:rPr lang="ko-KR" altLang="ko-KR" sz="1100" kern="100">
                <a:solidFill>
                  <a:schemeClr val="tx1"/>
                </a:solidFill>
                <a:cs typeface="Times New Roman"/>
              </a:rPr>
              <a:t>비밀번호를 순서대로 넣고 </a:t>
            </a:r>
            <a:r>
              <a:rPr lang="ko-KR" altLang="en-US" sz="1100" kern="100">
                <a:solidFill>
                  <a:schemeClr val="tx1"/>
                </a:solidFill>
                <a:cs typeface="Times New Roman"/>
              </a:rPr>
              <a:t>로그인 </a:t>
            </a:r>
            <a:r>
              <a:rPr lang="ko-KR" altLang="ko-KR" sz="1100" kern="100">
                <a:solidFill>
                  <a:schemeClr val="tx1"/>
                </a:solidFill>
                <a:cs typeface="Times New Roman"/>
              </a:rPr>
              <a:t>버튼을 누릅니다</a:t>
            </a:r>
            <a:r>
              <a:rPr lang="en-US" altLang="ko-KR" sz="1100" kern="100">
                <a:solidFill>
                  <a:schemeClr val="tx1"/>
                </a:solidFill>
                <a:cs typeface="Times New Roman"/>
              </a:rPr>
              <a:t>.</a:t>
            </a:r>
            <a:endParaRPr lang="ko-KR" altLang="ko-KR" sz="1100" b="1" kern="100" dirty="0">
              <a:solidFill>
                <a:srgbClr val="FF0000"/>
              </a:solidFill>
              <a:cs typeface="Times New Roman"/>
            </a:endParaRPr>
          </a:p>
          <a:p>
            <a:pPr marL="342900" lvl="0" indent="-342900" algn="l">
              <a:lnSpc>
                <a:spcPct val="115000"/>
              </a:lnSpc>
              <a:spcAft>
                <a:spcPts val="1000"/>
              </a:spcAft>
              <a:buFont typeface="+mj-ea"/>
              <a:buAutoNum type="circleNumDbPlain" startAt="3"/>
            </a:pPr>
            <a:r>
              <a:rPr lang="ko-KR" altLang="ko-KR" sz="1100" kern="100">
                <a:solidFill>
                  <a:schemeClr val="tx1"/>
                </a:solidFill>
                <a:cs typeface="Times New Roman"/>
              </a:rPr>
              <a:t>로그인이 정상적으로 되면</a:t>
            </a:r>
            <a:r>
              <a:rPr lang="en-US" altLang="ko-KR" sz="1100" kern="100">
                <a:solidFill>
                  <a:schemeClr val="tx1"/>
                </a:solidFill>
                <a:cs typeface="Times New Roman"/>
              </a:rPr>
              <a:t>, </a:t>
            </a:r>
            <a:r>
              <a:rPr lang="ko-KR" altLang="ko-KR" sz="1100" kern="100">
                <a:solidFill>
                  <a:schemeClr val="tx1"/>
                </a:solidFill>
                <a:cs typeface="Times New Roman"/>
              </a:rPr>
              <a:t>시스템 첫 화면이 나타납니다</a:t>
            </a:r>
            <a:r>
              <a:rPr lang="en-US" altLang="ko-KR" sz="1100" kern="100">
                <a:solidFill>
                  <a:schemeClr val="tx1"/>
                </a:solidFill>
                <a:cs typeface="Times New Roman"/>
              </a:rPr>
              <a:t>.</a:t>
            </a:r>
          </a:p>
          <a:p>
            <a:pPr marL="342900" lvl="0" indent="-342900" algn="l">
              <a:lnSpc>
                <a:spcPct val="115000"/>
              </a:lnSpc>
              <a:spcAft>
                <a:spcPts val="1000"/>
              </a:spcAft>
            </a:pPr>
            <a:r>
              <a:rPr lang="en-US" altLang="ko-KR" sz="1000">
                <a:solidFill>
                  <a:schemeClr val="tx1"/>
                </a:solidFill>
              </a:rPr>
              <a:t> 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sp>
        <p:nvSpPr>
          <p:cNvPr id="11" name="슬라이드 번호 개체 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6" name="화살표: 오른쪽 5">
            <a:extLst>
              <a:ext uri="{FF2B5EF4-FFF2-40B4-BE49-F238E27FC236}">
                <a16:creationId xmlns:a16="http://schemas.microsoft.com/office/drawing/2014/main" xmlns="" id="{0D6478A5-357B-469B-BF09-F9F2E24E8F04}"/>
              </a:ext>
            </a:extLst>
          </p:cNvPr>
          <p:cNvSpPr/>
          <p:nvPr/>
        </p:nvSpPr>
        <p:spPr>
          <a:xfrm>
            <a:off x="3693893" y="4068308"/>
            <a:ext cx="28803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92F26852-6336-4570-8353-4386D483FF4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841" y="3024192"/>
            <a:ext cx="3504225" cy="208823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B784F3B3-8B31-4B2D-96E8-D540C1BFD4E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8668" y="2246052"/>
            <a:ext cx="5482050" cy="307646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720080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2. </a:t>
            </a:r>
            <a:r>
              <a:rPr lang="ko-KR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시스템 들어가기</a:t>
            </a:r>
            <a:r>
              <a: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로그인</a:t>
            </a:r>
            <a:r>
              <a:rPr lang="en-US" altLang="ko-KR" sz="2000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92469" y="3879917"/>
            <a:ext cx="9631977" cy="2459087"/>
          </a:xfrm>
          <a:ln>
            <a:noFill/>
          </a:ln>
        </p:spPr>
        <p:txBody>
          <a:bodyPr vert="horz" lIns="91440" tIns="45720" rIns="91440" bIns="45720" rtlCol="0" anchor="t" anchorCtr="0">
            <a:no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ko-KR" altLang="en-US" sz="1100" dirty="0">
                <a:solidFill>
                  <a:schemeClr val="tx1"/>
                </a:solidFill>
              </a:rPr>
              <a:t>이때 열린 브라우저는 모두 닫은 다음 실행하시기 바랍니다</a:t>
            </a:r>
            <a:r>
              <a:rPr lang="en-US" altLang="ko-KR" sz="1100" dirty="0">
                <a:solidFill>
                  <a:schemeClr val="tx1"/>
                </a:solidFill>
              </a:rPr>
              <a:t>. </a:t>
            </a:r>
            <a:r>
              <a:rPr lang="ko-KR" altLang="en-US" sz="1100" dirty="0">
                <a:solidFill>
                  <a:schemeClr val="tx1"/>
                </a:solidFill>
              </a:rPr>
              <a:t>실행하면 다음과 같이 설치가 진행됩니다</a:t>
            </a:r>
            <a:r>
              <a:rPr lang="en-US" altLang="ko-KR" sz="1100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en-US" altLang="ko-KR" sz="1100" dirty="0">
              <a:solidFill>
                <a:schemeClr val="tx1"/>
              </a:solidFill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en-US" altLang="ko-KR" sz="1100" dirty="0">
              <a:solidFill>
                <a:schemeClr val="tx1"/>
              </a:solidFill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en-US" altLang="ko-KR" sz="1100" dirty="0">
              <a:solidFill>
                <a:schemeClr val="tx1"/>
              </a:solidFill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en-US" altLang="ko-KR" sz="1100" dirty="0">
              <a:solidFill>
                <a:schemeClr val="tx1"/>
              </a:solidFill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en-US" altLang="ko-KR" sz="1100" dirty="0">
              <a:solidFill>
                <a:schemeClr val="tx1"/>
              </a:solidFill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ko-KR" altLang="en-US" sz="1000" dirty="0">
                <a:solidFill>
                  <a:schemeClr val="tx1"/>
                </a:solidFill>
              </a:rPr>
              <a:t>설치가 시작되고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>
                <a:solidFill>
                  <a:schemeClr val="tx1"/>
                </a:solidFill>
              </a:rPr>
              <a:t>완료되면 마침을 클릭합니다</a:t>
            </a:r>
            <a:r>
              <a:rPr lang="en-US" altLang="ko-KR" sz="1000" dirty="0">
                <a:solidFill>
                  <a:schemeClr val="tx1"/>
                </a:solidFill>
              </a:rPr>
              <a:t>. </a:t>
            </a:r>
            <a:r>
              <a:rPr lang="ko-KR" altLang="en-US" sz="1000" dirty="0">
                <a:solidFill>
                  <a:schemeClr val="tx1"/>
                </a:solidFill>
              </a:rPr>
              <a:t>다시 로그인 해 보시기 바랍니다</a:t>
            </a:r>
            <a:r>
              <a:rPr lang="en-US" altLang="ko-KR" sz="1000" dirty="0">
                <a:solidFill>
                  <a:schemeClr val="tx1"/>
                </a:solidFill>
              </a:rPr>
              <a:t>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en-US" altLang="ko-KR" sz="1000" dirty="0">
              <a:solidFill>
                <a:schemeClr val="tx1"/>
              </a:solidFill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en-US" altLang="ko-KR" sz="1000" dirty="0">
              <a:solidFill>
                <a:schemeClr val="tx1"/>
              </a:solidFill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en-US" altLang="ko-KR" sz="1000" dirty="0">
              <a:solidFill>
                <a:schemeClr val="tx1"/>
              </a:solidFill>
            </a:endParaRPr>
          </a:p>
        </p:txBody>
      </p:sp>
      <p:pic>
        <p:nvPicPr>
          <p:cNvPr id="10" name="그림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4020" y="4221092"/>
            <a:ext cx="2293958" cy="1662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그림 1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9866" y="4221091"/>
            <a:ext cx="2078507" cy="1618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그림 1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0398" y="4221088"/>
            <a:ext cx="2330472" cy="1619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7055447" y="6356353"/>
            <a:ext cx="2311030" cy="365125"/>
          </a:xfrm>
        </p:spPr>
        <p:txBody>
          <a:bodyPr/>
          <a:lstStyle/>
          <a:p>
            <a:fld id="{0BFA8B7B-8ED8-4BAA-9247-51BE5E4B003A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15" name="부제목 2">
            <a:extLst>
              <a:ext uri="{FF2B5EF4-FFF2-40B4-BE49-F238E27FC236}">
                <a16:creationId xmlns:a16="http://schemas.microsoft.com/office/drawing/2014/main" xmlns="" id="{3C78A19D-9020-4ED1-A107-4E4B2D280CB8}"/>
              </a:ext>
            </a:extLst>
          </p:cNvPr>
          <p:cNvSpPr txBox="1">
            <a:spLocks/>
          </p:cNvSpPr>
          <p:nvPr/>
        </p:nvSpPr>
        <p:spPr>
          <a:xfrm>
            <a:off x="407520" y="682305"/>
            <a:ext cx="9432298" cy="576064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15000"/>
              </a:lnSpc>
              <a:spcAft>
                <a:spcPts val="1000"/>
              </a:spcAft>
            </a:pPr>
            <a:r>
              <a:rPr lang="en-US" altLang="ko-KR" sz="1500" b="1" kern="100">
                <a:solidFill>
                  <a:schemeClr val="tx1"/>
                </a:solidFill>
                <a:cs typeface="Times New Roman"/>
              </a:rPr>
              <a:t>              </a:t>
            </a:r>
            <a:r>
              <a:rPr lang="ko-KR" altLang="en-US" sz="1500" b="1" kern="100">
                <a:solidFill>
                  <a:schemeClr val="tx1"/>
                </a:solidFill>
                <a:cs typeface="Times New Roman"/>
              </a:rPr>
              <a:t>로그인 장애 및 오류대처 방법 </a:t>
            </a:r>
            <a:r>
              <a:rPr lang="en-US" altLang="ko-KR" sz="1100" b="1" kern="100">
                <a:solidFill>
                  <a:schemeClr val="tx1"/>
                </a:solidFill>
                <a:cs typeface="Times New Roman"/>
              </a:rPr>
              <a:t>(</a:t>
            </a:r>
            <a:r>
              <a:rPr lang="ko-KR" altLang="en-US" sz="1100" b="1" kern="100">
                <a:solidFill>
                  <a:schemeClr val="tx1"/>
                </a:solidFill>
                <a:cs typeface="Times New Roman"/>
              </a:rPr>
              <a:t>시스템 오류가 아닙니다</a:t>
            </a:r>
            <a:r>
              <a:rPr lang="en-US" altLang="ko-KR" sz="1100" b="1" kern="100">
                <a:solidFill>
                  <a:schemeClr val="tx1"/>
                </a:solidFill>
                <a:cs typeface="Times New Roman"/>
              </a:rPr>
              <a:t>, </a:t>
            </a:r>
            <a:r>
              <a:rPr lang="ko-KR" altLang="en-US" sz="1100" b="1" kern="100">
                <a:solidFill>
                  <a:schemeClr val="tx1"/>
                </a:solidFill>
                <a:cs typeface="Times New Roman"/>
              </a:rPr>
              <a:t>인터넷 브라우저 설정 조정입니다</a:t>
            </a:r>
            <a:r>
              <a:rPr lang="en-US" altLang="ko-KR" sz="1100" b="1" kern="100">
                <a:solidFill>
                  <a:schemeClr val="tx1"/>
                </a:solidFill>
                <a:cs typeface="Times New Roman"/>
              </a:rPr>
              <a:t>)</a:t>
            </a:r>
            <a:r>
              <a:rPr kumimoji="1" lang="en-US" altLang="ko-KR" sz="15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  <a:cs typeface="Times New Roman" pitchFamily="18" charset="0"/>
              </a:rPr>
              <a:t>    </a:t>
            </a:r>
          </a:p>
          <a:p>
            <a:pPr marL="342900" indent="-342900" algn="l">
              <a:lnSpc>
                <a:spcPct val="115000"/>
              </a:lnSpc>
              <a:spcAft>
                <a:spcPts val="1000"/>
              </a:spcAft>
            </a:pPr>
            <a:endParaRPr lang="en-US" altLang="ko-KR" sz="1100">
              <a:solidFill>
                <a:schemeClr val="tx1"/>
              </a:solidFill>
            </a:endParaRPr>
          </a:p>
          <a:p>
            <a:pPr marL="342900" indent="-342900" algn="l">
              <a:lnSpc>
                <a:spcPct val="115000"/>
              </a:lnSpc>
              <a:spcAft>
                <a:spcPts val="1000"/>
              </a:spcAft>
            </a:pPr>
            <a:r>
              <a:rPr lang="ko-KR" altLang="en-US" sz="1400">
                <a:solidFill>
                  <a:schemeClr val="tx1"/>
                </a:solidFill>
              </a:rPr>
              <a:t> </a:t>
            </a:r>
            <a:r>
              <a:rPr lang="ko-KR" altLang="ko-KR" sz="1400">
                <a:solidFill>
                  <a:schemeClr val="tx1"/>
                </a:solidFill>
              </a:rPr>
              <a:t>첫 화면이 데이터가 나오지 않는다거나 깨져 나옵니까</a:t>
            </a:r>
            <a:r>
              <a:rPr lang="en-US" altLang="ko-KR" sz="1400">
                <a:solidFill>
                  <a:schemeClr val="tx1"/>
                </a:solidFill>
              </a:rPr>
              <a:t>?</a:t>
            </a:r>
            <a:r>
              <a:rPr lang="en-US" altLang="ko-KR" sz="1100">
                <a:solidFill>
                  <a:schemeClr val="tx1"/>
                </a:solidFill>
              </a:rPr>
              <a:t/>
            </a:r>
            <a:br>
              <a:rPr lang="en-US" altLang="ko-KR" sz="1100">
                <a:solidFill>
                  <a:schemeClr val="tx1"/>
                </a:solidFill>
              </a:rPr>
            </a:br>
            <a:r>
              <a:rPr lang="en-US" altLang="ko-KR" sz="1100">
                <a:solidFill>
                  <a:schemeClr val="tx1"/>
                </a:solidFill>
              </a:rPr>
              <a:t>- </a:t>
            </a:r>
            <a:r>
              <a:rPr lang="ko-KR" altLang="ko-KR" sz="1100">
                <a:solidFill>
                  <a:schemeClr val="tx1"/>
                </a:solidFill>
              </a:rPr>
              <a:t>수동 설치파일</a:t>
            </a:r>
            <a:r>
              <a:rPr lang="en-US" altLang="ko-KR" sz="1100">
                <a:solidFill>
                  <a:schemeClr val="tx1"/>
                </a:solidFill>
              </a:rPr>
              <a:t>(</a:t>
            </a:r>
            <a:r>
              <a:rPr lang="en-US" altLang="ko-KR" sz="1100" u="sng">
                <a:solidFill>
                  <a:schemeClr val="tx1"/>
                </a:solidFill>
                <a:hlinkClick r:id="rId5"/>
              </a:rPr>
              <a:t>http://www.textilesmart.com/Download/ocx5.zip</a:t>
            </a:r>
            <a:r>
              <a:rPr lang="en-US" altLang="ko-KR" sz="1100">
                <a:solidFill>
                  <a:schemeClr val="tx1"/>
                </a:solidFill>
              </a:rPr>
              <a:t>)</a:t>
            </a:r>
            <a:r>
              <a:rPr lang="ko-KR" altLang="ko-KR" sz="1100">
                <a:solidFill>
                  <a:schemeClr val="tx1"/>
                </a:solidFill>
              </a:rPr>
              <a:t>을 다운로드 받아 압축을 풀어</a:t>
            </a:r>
            <a:r>
              <a:rPr lang="en-US" altLang="ko-KR" sz="1100">
                <a:solidFill>
                  <a:schemeClr val="tx1"/>
                </a:solidFill>
              </a:rPr>
              <a:t> ocx5.msi </a:t>
            </a:r>
            <a:r>
              <a:rPr lang="ko-KR" altLang="ko-KR" sz="1100">
                <a:solidFill>
                  <a:schemeClr val="tx1"/>
                </a:solidFill>
              </a:rPr>
              <a:t>를 실행해 줍니다</a:t>
            </a:r>
            <a:r>
              <a:rPr lang="en-US" altLang="ko-KR" sz="110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lnSpc>
                <a:spcPct val="115000"/>
              </a:lnSpc>
              <a:spcAft>
                <a:spcPts val="1000"/>
              </a:spcAft>
            </a:pPr>
            <a:endParaRPr lang="en-US" altLang="ko-KR" sz="1000">
              <a:solidFill>
                <a:schemeClr val="tx1"/>
              </a:solidFill>
            </a:endParaRPr>
          </a:p>
          <a:p>
            <a:pPr marL="342900" indent="-342900" algn="l">
              <a:lnSpc>
                <a:spcPct val="115000"/>
              </a:lnSpc>
              <a:spcAft>
                <a:spcPts val="1000"/>
              </a:spcAft>
            </a:pPr>
            <a:r>
              <a:rPr lang="en-US" altLang="ko-KR" sz="1000">
                <a:solidFill>
                  <a:schemeClr val="tx1"/>
                </a:solidFill>
              </a:rPr>
              <a:t> </a:t>
            </a:r>
            <a:endParaRPr lang="en-US" altLang="ko-KR" sz="1000" dirty="0">
              <a:solidFill>
                <a:schemeClr val="tx1"/>
              </a:solidFill>
            </a:endParaRPr>
          </a:p>
        </p:txBody>
      </p:sp>
      <p:pic>
        <p:nvPicPr>
          <p:cNvPr id="17" name="그림 16" descr="C:\Users\한정수\AppData\Local\Microsoft\Windows\Temporary Internet Files\Low\Content.IE5\APA52Q0C\MC900299735[1].WMF">
            <a:extLst>
              <a:ext uri="{FF2B5EF4-FFF2-40B4-BE49-F238E27FC236}">
                <a16:creationId xmlns:a16="http://schemas.microsoft.com/office/drawing/2014/main" xmlns="" id="{A685CC82-95F2-4179-BBBB-B9B8DEF2D7D2}"/>
              </a:ext>
            </a:extLst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7996" y="703144"/>
            <a:ext cx="432048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그룹 22">
            <a:extLst>
              <a:ext uri="{FF2B5EF4-FFF2-40B4-BE49-F238E27FC236}">
                <a16:creationId xmlns:a16="http://schemas.microsoft.com/office/drawing/2014/main" xmlns="" id="{8E3B1C69-2189-48B2-95D5-8E4EE011E38D}"/>
              </a:ext>
            </a:extLst>
          </p:cNvPr>
          <p:cNvGrpSpPr/>
          <p:nvPr/>
        </p:nvGrpSpPr>
        <p:grpSpPr>
          <a:xfrm>
            <a:off x="1576012" y="2357120"/>
            <a:ext cx="6083701" cy="1368152"/>
            <a:chOff x="1619672" y="4941168"/>
            <a:chExt cx="5616624" cy="1368152"/>
          </a:xfrm>
        </p:grpSpPr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xmlns="" id="{C33D8AFC-9A0B-4C19-A971-55670CF509B8}"/>
                </a:ext>
              </a:extLst>
            </p:cNvPr>
            <p:cNvPicPr/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19672" y="4941168"/>
              <a:ext cx="5616624" cy="1368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Oval 2">
              <a:extLst>
                <a:ext uri="{FF2B5EF4-FFF2-40B4-BE49-F238E27FC236}">
                  <a16:creationId xmlns:a16="http://schemas.microsoft.com/office/drawing/2014/main" xmlns="" id="{325B9CD3-2C60-4B5E-80E0-CEC83D0D4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4455" y="5321990"/>
              <a:ext cx="438819" cy="460821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3E571509-A043-4183-BACC-4DF95DAEA746}"/>
              </a:ext>
            </a:extLst>
          </p:cNvPr>
          <p:cNvSpPr txBox="1"/>
          <p:nvPr/>
        </p:nvSpPr>
        <p:spPr>
          <a:xfrm>
            <a:off x="1576012" y="2040552"/>
            <a:ext cx="62744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FF0000"/>
                </a:solidFill>
              </a:rPr>
              <a:t>Tip</a:t>
            </a:r>
            <a:r>
              <a:rPr lang="en-US" altLang="ko-KR" sz="1000" dirty="0"/>
              <a:t>. </a:t>
            </a:r>
            <a:r>
              <a:rPr lang="ko-KR" altLang="en-US" sz="1000" u="sng" dirty="0">
                <a:solidFill>
                  <a:srgbClr val="FF0000"/>
                </a:solidFill>
              </a:rPr>
              <a:t>로그인 장애나 사용자가 원하는 화면이 정상적으로 나오지 않을 경우 </a:t>
            </a:r>
            <a:r>
              <a:rPr lang="ko-KR" altLang="en-US" sz="1000" u="sng">
                <a:solidFill>
                  <a:srgbClr val="FF0000"/>
                </a:solidFill>
              </a:rPr>
              <a:t>아래 조치를 해 주시기 </a:t>
            </a:r>
            <a:r>
              <a:rPr lang="ko-KR" altLang="en-US" sz="1000" u="sng" dirty="0">
                <a:solidFill>
                  <a:srgbClr val="FF0000"/>
                </a:solidFill>
              </a:rPr>
              <a:t>바랍니다</a:t>
            </a:r>
            <a:r>
              <a:rPr lang="en-US" altLang="ko-KR" sz="1000" u="sng" dirty="0">
                <a:solidFill>
                  <a:srgbClr val="FF0000"/>
                </a:solidFill>
              </a:rPr>
              <a:t>.</a:t>
            </a:r>
            <a:endParaRPr lang="ko-KR" altLang="en-US" sz="1000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4148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720080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4-1.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 가공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 가공 상황판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31BDE94A-C01A-4402-9BA1-B5DAF500E1D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0369" y="1553796"/>
            <a:ext cx="6780081" cy="480255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E2B15033-21EC-4C76-B6C3-0F904285FF2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8082" y="1628800"/>
            <a:ext cx="2028825" cy="218122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41094E4-3263-4163-97F2-8A70168A0EC8}"/>
              </a:ext>
            </a:extLst>
          </p:cNvPr>
          <p:cNvSpPr txBox="1"/>
          <p:nvPr/>
        </p:nvSpPr>
        <p:spPr>
          <a:xfrm>
            <a:off x="318082" y="675474"/>
            <a:ext cx="9242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원사 가공 업체의 작업의뢰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생산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출고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정산 내역을 전일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금일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당일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전월 기준으로  </a:t>
            </a:r>
            <a:endParaRPr lang="en-US" altLang="ko-KR" sz="1600" b="1" dirty="0"/>
          </a:p>
          <a:p>
            <a:r>
              <a:rPr lang="en-US" altLang="ko-KR" sz="1600" b="1" dirty="0"/>
              <a:t>  </a:t>
            </a:r>
            <a:r>
              <a:rPr lang="ko-KR" altLang="en-US" sz="1600" b="1" dirty="0"/>
              <a:t>집계 해 주는 상황판 입니다</a:t>
            </a:r>
            <a:r>
              <a:rPr lang="en-US" altLang="ko-KR" sz="1600" b="1" dirty="0"/>
              <a:t>. </a:t>
            </a:r>
            <a:endParaRPr lang="ko-KR" altLang="en-US" sz="1600" b="1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5056E1ED-3A11-4B34-819B-1B36CF78E685}"/>
              </a:ext>
            </a:extLst>
          </p:cNvPr>
          <p:cNvSpPr/>
          <p:nvPr/>
        </p:nvSpPr>
        <p:spPr>
          <a:xfrm>
            <a:off x="318082" y="1891827"/>
            <a:ext cx="202882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5C0FD396-A86E-4F28-A72A-E272028A3F30}"/>
              </a:ext>
            </a:extLst>
          </p:cNvPr>
          <p:cNvSpPr/>
          <p:nvPr/>
        </p:nvSpPr>
        <p:spPr>
          <a:xfrm>
            <a:off x="6968430" y="1553796"/>
            <a:ext cx="245202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46428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4-2.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 가공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작업지시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LIST(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41943" y="6382881"/>
            <a:ext cx="2302751" cy="357211"/>
          </a:xfrm>
        </p:spPr>
        <p:txBody>
          <a:bodyPr/>
          <a:lstStyle/>
          <a:p>
            <a:fld id="{0BFA8B7B-8ED8-4BAA-9247-51BE5E4B003A}" type="slidenum">
              <a:rPr lang="ko-KR" altLang="en-US" smtClean="0"/>
              <a:pPr/>
              <a:t>10</a:t>
            </a:fld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703DF14D-F77C-4E69-819D-07C5F85AA3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2585" y="1718818"/>
            <a:ext cx="2021557" cy="2173411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D1F0006E-C370-4A86-A66A-2AE68133816F}"/>
              </a:ext>
            </a:extLst>
          </p:cNvPr>
          <p:cNvSpPr/>
          <p:nvPr/>
        </p:nvSpPr>
        <p:spPr>
          <a:xfrm>
            <a:off x="154347" y="2239350"/>
            <a:ext cx="2021556" cy="2817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xmlns="" id="{88EED714-1014-4676-8226-30C654C1C084}"/>
              </a:ext>
            </a:extLst>
          </p:cNvPr>
          <p:cNvGrpSpPr/>
          <p:nvPr/>
        </p:nvGrpSpPr>
        <p:grpSpPr>
          <a:xfrm>
            <a:off x="2199649" y="1718818"/>
            <a:ext cx="7491601" cy="4156385"/>
            <a:chOff x="2311762" y="1556792"/>
            <a:chExt cx="7418243" cy="4077889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xmlns="" id="{27C681E1-F4C4-4F0D-BD36-2690A7DFA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11762" y="1556792"/>
              <a:ext cx="7418243" cy="4059367"/>
            </a:xfrm>
            <a:prstGeom prst="rect">
              <a:avLst/>
            </a:prstGeom>
          </p:spPr>
        </p:pic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xmlns="" id="{CCD2AF6A-09E9-410E-8BE5-27EBB91A7DFA}"/>
                </a:ext>
              </a:extLst>
            </p:cNvPr>
            <p:cNvSpPr/>
            <p:nvPr/>
          </p:nvSpPr>
          <p:spPr>
            <a:xfrm>
              <a:off x="6236043" y="5445224"/>
              <a:ext cx="3108651" cy="1894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D318BEE-B557-4CCF-B269-6743DF889936}"/>
              </a:ext>
            </a:extLst>
          </p:cNvPr>
          <p:cNvSpPr txBox="1"/>
          <p:nvPr/>
        </p:nvSpPr>
        <p:spPr>
          <a:xfrm>
            <a:off x="318082" y="675474"/>
            <a:ext cx="9242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오더 내역에 등록된 각각 </a:t>
            </a:r>
            <a:r>
              <a:rPr lang="ko-KR" altLang="en-US" sz="1600" b="1" dirty="0" err="1"/>
              <a:t>가공소</a:t>
            </a:r>
            <a:r>
              <a:rPr lang="ko-KR" altLang="en-US" sz="1600" b="1" dirty="0"/>
              <a:t> 업체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원사</a:t>
            </a:r>
            <a:r>
              <a:rPr lang="en-US" altLang="ko-KR" sz="1600" b="1" dirty="0"/>
              <a:t>)</a:t>
            </a:r>
            <a:r>
              <a:rPr lang="ko-KR" altLang="en-US" sz="1600" b="1" dirty="0"/>
              <a:t>별로 작업 지시 내역을 확인 하는 곳입니다</a:t>
            </a:r>
            <a:r>
              <a:rPr lang="en-US" altLang="ko-KR" sz="1600" b="1" dirty="0"/>
              <a:t>.  </a:t>
            </a:r>
          </a:p>
          <a:p>
            <a:r>
              <a:rPr lang="en-US" altLang="ko-KR" sz="1600" b="1" dirty="0"/>
              <a:t>  </a:t>
            </a:r>
            <a:r>
              <a:rPr lang="ko-KR" altLang="en-US" sz="1600" b="1" dirty="0"/>
              <a:t>처리 내역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작업지시서 출력</a:t>
            </a:r>
            <a:r>
              <a:rPr lang="en-US" altLang="ko-KR" sz="1600" b="1" dirty="0"/>
              <a:t>,</a:t>
            </a:r>
            <a:r>
              <a:rPr lang="ko-KR" altLang="en-US" sz="1600" b="1" dirty="0"/>
              <a:t>생산처리</a:t>
            </a:r>
            <a:r>
              <a:rPr lang="en-US" altLang="ko-KR" sz="1600" b="1" dirty="0"/>
              <a:t>,</a:t>
            </a:r>
            <a:r>
              <a:rPr lang="ko-KR" altLang="en-US" sz="1600" b="1" dirty="0"/>
              <a:t>출고처리</a:t>
            </a:r>
            <a:endParaRPr lang="en-US" altLang="ko-KR" sz="1600" b="1" dirty="0"/>
          </a:p>
          <a:p>
            <a:r>
              <a:rPr lang="ko-KR" altLang="en-US" sz="1600" b="1" dirty="0"/>
              <a:t>접수확인 </a:t>
            </a:r>
            <a:r>
              <a:rPr lang="en-US" altLang="ko-KR" sz="1600" b="1" dirty="0"/>
              <a:t>: SCM </a:t>
            </a:r>
            <a:r>
              <a:rPr lang="ko-KR" altLang="en-US" sz="1600" b="1" dirty="0"/>
              <a:t>업체에서 접수 내역을 확인 하신 뒤 저장을 하시면 해당 오더 건은 수정 불가</a:t>
            </a:r>
            <a:r>
              <a:rPr lang="en-US" altLang="ko-KR" sz="1600" b="1" dirty="0"/>
              <a:t>.</a:t>
            </a:r>
            <a:r>
              <a:rPr lang="ko-KR" altLang="en-US" sz="1600" b="1" dirty="0"/>
              <a:t> 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0C58CC65-1822-4B5B-AC4E-9EF6E4422378}"/>
              </a:ext>
            </a:extLst>
          </p:cNvPr>
          <p:cNvSpPr/>
          <p:nvPr/>
        </p:nvSpPr>
        <p:spPr>
          <a:xfrm>
            <a:off x="8108735" y="1951318"/>
            <a:ext cx="502250" cy="2817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6FB7C548-90C4-4C80-952B-CE0A23478A3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80839" y="2471850"/>
            <a:ext cx="2863855" cy="3688421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1BA6A36E-73CD-43D9-91DB-B177A3B0E6A2}"/>
              </a:ext>
            </a:extLst>
          </p:cNvPr>
          <p:cNvSpPr/>
          <p:nvPr/>
        </p:nvSpPr>
        <p:spPr>
          <a:xfrm>
            <a:off x="2168851" y="2148402"/>
            <a:ext cx="896102" cy="4955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21156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4-3.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 가공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작업지시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LIST(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 -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생산처리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-)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11</a:t>
            </a:fld>
            <a:endParaRPr lang="ko-KR" altLang="en-US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xmlns="" id="{EEC314FC-6C5C-4DAC-8959-51BE4F56E6B8}"/>
              </a:ext>
            </a:extLst>
          </p:cNvPr>
          <p:cNvGrpSpPr/>
          <p:nvPr/>
        </p:nvGrpSpPr>
        <p:grpSpPr>
          <a:xfrm>
            <a:off x="214364" y="2132856"/>
            <a:ext cx="9347748" cy="4345150"/>
            <a:chOff x="264463" y="1655558"/>
            <a:chExt cx="9347748" cy="4345150"/>
          </a:xfrm>
        </p:grpSpPr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xmlns="" id="{4DD43971-0934-490D-890D-32AB8DEF1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4464" y="1655558"/>
              <a:ext cx="9347747" cy="1093367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xmlns="" id="{45A20850-44BB-484D-97B5-1AEFE35C1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4463" y="2780928"/>
              <a:ext cx="9347747" cy="3219780"/>
            </a:xfrm>
            <a:prstGeom prst="rect">
              <a:avLst/>
            </a:prstGeom>
          </p:spPr>
        </p:pic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xmlns="" id="{53149AD5-5E5E-4C0D-A221-328240C799B4}"/>
                </a:ext>
              </a:extLst>
            </p:cNvPr>
            <p:cNvSpPr/>
            <p:nvPr/>
          </p:nvSpPr>
          <p:spPr>
            <a:xfrm>
              <a:off x="5240238" y="5805264"/>
              <a:ext cx="3888432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208D7A9E-1634-416A-A361-715E606CCA47}"/>
              </a:ext>
            </a:extLst>
          </p:cNvPr>
          <p:cNvSpPr/>
          <p:nvPr/>
        </p:nvSpPr>
        <p:spPr>
          <a:xfrm>
            <a:off x="214364" y="2955259"/>
            <a:ext cx="9534053" cy="215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D430BFF-FE59-4C13-A620-D23B25C148C1}"/>
              </a:ext>
            </a:extLst>
          </p:cNvPr>
          <p:cNvSpPr txBox="1"/>
          <p:nvPr/>
        </p:nvSpPr>
        <p:spPr>
          <a:xfrm>
            <a:off x="318082" y="675474"/>
            <a:ext cx="924263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작업지시 내역 확인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확인 할 내역을  </a:t>
            </a:r>
            <a:r>
              <a:rPr lang="ko-KR" altLang="en-US" b="1" dirty="0">
                <a:solidFill>
                  <a:srgbClr val="FF0000"/>
                </a:solidFill>
              </a:rPr>
              <a:t>더블 클릭 </a:t>
            </a:r>
            <a:r>
              <a:rPr lang="ko-KR" altLang="en-US" sz="1600" b="1" dirty="0"/>
              <a:t>하시면 해당 항목으로 처리된 생산 처리 내역이</a:t>
            </a:r>
            <a:endParaRPr lang="en-US" altLang="ko-KR" sz="1600" b="1" dirty="0"/>
          </a:p>
          <a:p>
            <a:r>
              <a:rPr lang="en-US" altLang="ko-KR" sz="1600" b="1" dirty="0"/>
              <a:t>                            </a:t>
            </a:r>
            <a:r>
              <a:rPr lang="ko-KR" altLang="en-US" sz="1600" b="1" dirty="0"/>
              <a:t>조회 됩니다</a:t>
            </a:r>
            <a:r>
              <a:rPr lang="en-US" altLang="ko-KR" sz="1600" b="1" dirty="0"/>
              <a:t>.</a:t>
            </a:r>
          </a:p>
          <a:p>
            <a:r>
              <a:rPr lang="ko-KR" altLang="en-US" sz="1600" b="1" dirty="0"/>
              <a:t>생산처리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처리 하실 작업내용을 선택 후 생산 처리 버튼을 클릭 하시면 </a:t>
            </a:r>
            <a:r>
              <a:rPr lang="ko-KR" altLang="en-US" b="1" dirty="0">
                <a:solidFill>
                  <a:srgbClr val="FF0000"/>
                </a:solidFill>
              </a:rPr>
              <a:t>생산 처리 할 잔량</a:t>
            </a:r>
            <a:r>
              <a:rPr lang="ko-KR" altLang="en-US" sz="1600" b="1" dirty="0"/>
              <a:t>이   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sz="1600" b="1" dirty="0"/>
              <a:t>생산 수량에 자동 입력 됩니다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그 후 변경 내역이 존재 하시면 수량 변경 입력 후 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b="1" dirty="0">
                <a:solidFill>
                  <a:srgbClr val="FF0000"/>
                </a:solidFill>
              </a:rPr>
              <a:t>저장 </a:t>
            </a:r>
            <a:r>
              <a:rPr lang="ko-KR" altLang="en-US" sz="1600" b="1" dirty="0"/>
              <a:t>버튼을 클릭 하시면 생산된 내역이 </a:t>
            </a:r>
            <a:r>
              <a:rPr lang="ko-KR" altLang="en-US" b="1" dirty="0">
                <a:solidFill>
                  <a:srgbClr val="FF0000"/>
                </a:solidFill>
              </a:rPr>
              <a:t>입력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저장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sz="1600" b="1" dirty="0"/>
              <a:t>됩니다</a:t>
            </a:r>
            <a:r>
              <a:rPr lang="en-US" altLang="ko-KR" sz="1600" b="1" dirty="0"/>
              <a:t>.</a:t>
            </a:r>
            <a:endParaRPr lang="ko-KR" altLang="en-US" sz="1600" b="1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E670702D-9117-4508-969A-388E2AF07490}"/>
              </a:ext>
            </a:extLst>
          </p:cNvPr>
          <p:cNvSpPr/>
          <p:nvPr/>
        </p:nvSpPr>
        <p:spPr>
          <a:xfrm>
            <a:off x="6320358" y="2449981"/>
            <a:ext cx="64807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4436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4-3.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 가공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작업지시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LIST(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 -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출고처리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-)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4DD43971-0934-490D-890D-32AB8DEF1FF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65" y="2132856"/>
            <a:ext cx="9347747" cy="1093367"/>
          </a:xfrm>
          <a:prstGeom prst="rect">
            <a:avLst/>
          </a:prstGeom>
        </p:spPr>
      </p:pic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53149AD5-5E5E-4C0D-A221-328240C799B4}"/>
              </a:ext>
            </a:extLst>
          </p:cNvPr>
          <p:cNvSpPr/>
          <p:nvPr/>
        </p:nvSpPr>
        <p:spPr>
          <a:xfrm>
            <a:off x="5190139" y="6282562"/>
            <a:ext cx="3888432" cy="144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208D7A9E-1634-416A-A361-715E606CCA47}"/>
              </a:ext>
            </a:extLst>
          </p:cNvPr>
          <p:cNvSpPr/>
          <p:nvPr/>
        </p:nvSpPr>
        <p:spPr>
          <a:xfrm>
            <a:off x="214364" y="2955259"/>
            <a:ext cx="9534053" cy="215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D430BFF-FE59-4C13-A620-D23B25C148C1}"/>
              </a:ext>
            </a:extLst>
          </p:cNvPr>
          <p:cNvSpPr txBox="1"/>
          <p:nvPr/>
        </p:nvSpPr>
        <p:spPr>
          <a:xfrm>
            <a:off x="318082" y="675474"/>
            <a:ext cx="92426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출고처리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처리 하실 작업내용을 선택 후 출고처리 버튼을 클릭 하시면 </a:t>
            </a:r>
            <a:r>
              <a:rPr lang="ko-KR" altLang="en-US" sz="1600" b="1" dirty="0">
                <a:solidFill>
                  <a:srgbClr val="FF0000"/>
                </a:solidFill>
              </a:rPr>
              <a:t>생산 처리 된 수량</a:t>
            </a:r>
            <a:r>
              <a:rPr lang="ko-KR" altLang="en-US" sz="1600" b="1" dirty="0"/>
              <a:t>이   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sz="1600" b="1" dirty="0"/>
              <a:t>출고수량에 자동 입력 됩니다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그 후 변경 내역이 존재 하시면 수량 변경 입력 후 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sz="1600" b="1" dirty="0">
                <a:solidFill>
                  <a:srgbClr val="FF0000"/>
                </a:solidFill>
              </a:rPr>
              <a:t>저장 </a:t>
            </a:r>
            <a:r>
              <a:rPr lang="ko-KR" altLang="en-US" sz="1600" b="1" dirty="0"/>
              <a:t>버튼을 클릭 하시면 출고 내역이 </a:t>
            </a:r>
            <a:r>
              <a:rPr lang="ko-KR" altLang="en-US" sz="1600" b="1" dirty="0">
                <a:solidFill>
                  <a:srgbClr val="FF0000"/>
                </a:solidFill>
              </a:rPr>
              <a:t>입력</a:t>
            </a:r>
            <a:r>
              <a:rPr lang="en-US" altLang="ko-KR" sz="1600" b="1" dirty="0">
                <a:solidFill>
                  <a:srgbClr val="FF0000"/>
                </a:solidFill>
              </a:rPr>
              <a:t>(</a:t>
            </a:r>
            <a:r>
              <a:rPr lang="ko-KR" altLang="en-US" sz="1600" b="1" dirty="0">
                <a:solidFill>
                  <a:srgbClr val="FF0000"/>
                </a:solidFill>
              </a:rPr>
              <a:t>저장</a:t>
            </a:r>
            <a:r>
              <a:rPr lang="en-US" altLang="ko-KR" sz="1600" b="1" dirty="0">
                <a:solidFill>
                  <a:srgbClr val="FF0000"/>
                </a:solidFill>
              </a:rPr>
              <a:t>)</a:t>
            </a:r>
            <a:r>
              <a:rPr lang="ko-KR" altLang="en-US" sz="1600" b="1" dirty="0"/>
              <a:t>됩니다</a:t>
            </a:r>
            <a:r>
              <a:rPr lang="en-US" altLang="ko-KR" sz="1600" b="1" dirty="0"/>
              <a:t>.</a:t>
            </a:r>
            <a:endParaRPr lang="ko-KR" altLang="en-US" sz="1600" b="1" dirty="0"/>
          </a:p>
          <a:p>
            <a:r>
              <a:rPr lang="ko-KR" altLang="en-US" sz="1600" b="1" dirty="0" err="1"/>
              <a:t>새로고침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: </a:t>
            </a:r>
            <a:r>
              <a:rPr lang="ko-KR" altLang="en-US" sz="1600" b="1" dirty="0" err="1"/>
              <a:t>새로고침</a:t>
            </a:r>
            <a:r>
              <a:rPr lang="ko-KR" altLang="en-US" sz="1600" b="1" dirty="0"/>
              <a:t> 버튼을 클릭 하시면 </a:t>
            </a:r>
            <a:r>
              <a:rPr lang="ko-KR" altLang="en-US" b="1" dirty="0">
                <a:solidFill>
                  <a:srgbClr val="FF0000"/>
                </a:solidFill>
              </a:rPr>
              <a:t>생산</a:t>
            </a:r>
            <a:r>
              <a:rPr lang="en-US" altLang="ko-KR" b="1" dirty="0">
                <a:solidFill>
                  <a:srgbClr val="FF0000"/>
                </a:solidFill>
              </a:rPr>
              <a:t>/</a:t>
            </a:r>
            <a:r>
              <a:rPr lang="ko-KR" altLang="en-US" b="1" dirty="0">
                <a:solidFill>
                  <a:srgbClr val="FF0000"/>
                </a:solidFill>
              </a:rPr>
              <a:t>출고 처리된 내역이 재 조회 </a:t>
            </a:r>
            <a:r>
              <a:rPr lang="ko-KR" altLang="en-US" sz="1600" b="1" dirty="0"/>
              <a:t>됩니다</a:t>
            </a:r>
            <a:r>
              <a:rPr lang="en-US" altLang="ko-KR" sz="1600" b="1" dirty="0"/>
              <a:t>.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13861F25-FA43-44A6-A8BA-1825C25408E1}"/>
              </a:ext>
            </a:extLst>
          </p:cNvPr>
          <p:cNvSpPr/>
          <p:nvPr/>
        </p:nvSpPr>
        <p:spPr>
          <a:xfrm>
            <a:off x="6896422" y="2430150"/>
            <a:ext cx="64807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xmlns="" id="{82EEE689-65DD-46EF-9D39-35921B85E480}"/>
              </a:ext>
            </a:extLst>
          </p:cNvPr>
          <p:cNvGrpSpPr/>
          <p:nvPr/>
        </p:nvGrpSpPr>
        <p:grpSpPr>
          <a:xfrm>
            <a:off x="214364" y="3242885"/>
            <a:ext cx="9346354" cy="3195709"/>
            <a:chOff x="214364" y="3242885"/>
            <a:chExt cx="9346354" cy="3195709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xmlns="" id="{8A9DC1AE-8BCF-47F5-AD03-B1A959937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4364" y="3242885"/>
              <a:ext cx="9346354" cy="3195709"/>
            </a:xfrm>
            <a:prstGeom prst="rect">
              <a:avLst/>
            </a:prstGeom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xmlns="" id="{17EC8133-B9A6-4BC0-A1F4-90BCEC2FAEC5}"/>
                </a:ext>
              </a:extLst>
            </p:cNvPr>
            <p:cNvSpPr/>
            <p:nvPr/>
          </p:nvSpPr>
          <p:spPr>
            <a:xfrm>
              <a:off x="5211813" y="6274342"/>
              <a:ext cx="3888432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634D938E-C101-4064-8130-79395BA5BF94}"/>
              </a:ext>
            </a:extLst>
          </p:cNvPr>
          <p:cNvSpPr/>
          <p:nvPr/>
        </p:nvSpPr>
        <p:spPr>
          <a:xfrm>
            <a:off x="8120558" y="4896938"/>
            <a:ext cx="136815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508C40B-78B2-451E-9446-8ABAF193FE7E}"/>
              </a:ext>
            </a:extLst>
          </p:cNvPr>
          <p:cNvSpPr txBox="1"/>
          <p:nvPr/>
        </p:nvSpPr>
        <p:spPr>
          <a:xfrm>
            <a:off x="4592166" y="5282596"/>
            <a:ext cx="4814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출고 처리시 정산 일자를 변경 할 수 있음 가공료 정산 시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r>
              <a:rPr lang="ko-KR" altLang="en-US" sz="1400" b="1" dirty="0">
                <a:solidFill>
                  <a:srgbClr val="FF0000"/>
                </a:solidFill>
              </a:rPr>
              <a:t>정산 일자의 월 기준으로 가공료 정산 데이터를 생성함 </a:t>
            </a:r>
          </a:p>
        </p:txBody>
      </p:sp>
    </p:spTree>
    <p:extLst>
      <p:ext uri="{BB962C8B-B14F-4D97-AF65-F5344CB8AC3E}">
        <p14:creationId xmlns:p14="http://schemas.microsoft.com/office/powerpoint/2010/main" xmlns="" val="38768159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A4020A55-EE9B-4B06-BE79-2DB49175D8C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469" y="1934703"/>
            <a:ext cx="8992114" cy="1283836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4-4.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 가공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 입고 처리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D430BFF-FE59-4C13-A620-D23B25C148C1}"/>
              </a:ext>
            </a:extLst>
          </p:cNvPr>
          <p:cNvSpPr txBox="1"/>
          <p:nvPr/>
        </p:nvSpPr>
        <p:spPr>
          <a:xfrm>
            <a:off x="274216" y="607040"/>
            <a:ext cx="92426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입고확인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가공할 원재료 수량을 확인 처리 하는 프로그램 입니다</a:t>
            </a:r>
            <a:r>
              <a:rPr lang="en-US" altLang="ko-KR" sz="1600" b="1" dirty="0"/>
              <a:t>. </a:t>
            </a:r>
          </a:p>
          <a:p>
            <a:r>
              <a:rPr lang="en-US" altLang="ko-KR" sz="1600" b="1" dirty="0"/>
              <a:t>	    </a:t>
            </a:r>
            <a:r>
              <a:rPr lang="ko-KR" altLang="en-US" sz="1600" b="1" dirty="0"/>
              <a:t>입고 확인처리 방법은 입고확인을 선택을 하신 후 저장 버튼을 클릭 하시면 됩니다</a:t>
            </a:r>
            <a:r>
              <a:rPr lang="en-US" altLang="ko-KR" sz="1600" b="1" dirty="0"/>
              <a:t>.</a:t>
            </a:r>
          </a:p>
          <a:p>
            <a:r>
              <a:rPr lang="ko-KR" altLang="en-US" sz="1600" b="1" dirty="0"/>
              <a:t>반품등록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반품 처리 할 원재료 투입 내역을 선택 한 뒤 반품 등록 버튼을 클릭 하시면  해당 내역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sz="1600" b="1" dirty="0"/>
              <a:t> 수량이나 기타 정보들이 자동으로 입력 됩니다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확인 후 수량내역을 변경 하시면  </a:t>
            </a:r>
            <a:endParaRPr lang="en-US" altLang="ko-KR" sz="1600" b="1" dirty="0"/>
          </a:p>
          <a:p>
            <a:r>
              <a:rPr lang="en-US" altLang="ko-KR" sz="1600" b="1" dirty="0"/>
              <a:t>               </a:t>
            </a:r>
            <a:r>
              <a:rPr lang="ko-KR" altLang="en-US" sz="1600" b="1" dirty="0"/>
              <a:t>반품 내역이 등록 되어 집니다</a:t>
            </a:r>
            <a:r>
              <a:rPr lang="en-US" altLang="ko-KR" sz="1600" b="1" dirty="0"/>
              <a:t>.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1861B10B-6CD0-4BB1-BBBA-E59CCD2B75FD}"/>
              </a:ext>
            </a:extLst>
          </p:cNvPr>
          <p:cNvSpPr/>
          <p:nvPr/>
        </p:nvSpPr>
        <p:spPr>
          <a:xfrm>
            <a:off x="274216" y="2371467"/>
            <a:ext cx="648072" cy="8189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3402AB29-AEFB-434F-A693-48E89DFDD373}"/>
              </a:ext>
            </a:extLst>
          </p:cNvPr>
          <p:cNvGrpSpPr/>
          <p:nvPr/>
        </p:nvGrpSpPr>
        <p:grpSpPr>
          <a:xfrm>
            <a:off x="5528270" y="2726753"/>
            <a:ext cx="3514109" cy="3524207"/>
            <a:chOff x="4592166" y="2726753"/>
            <a:chExt cx="3514109" cy="3524207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xmlns="" id="{88E30CAE-8A21-44F3-98FB-99BA294F2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2166" y="2726753"/>
              <a:ext cx="3514109" cy="3524207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xmlns="" id="{CF53A446-DBB8-4878-B08C-CECEA8DF33C0}"/>
                </a:ext>
              </a:extLst>
            </p:cNvPr>
            <p:cNvSpPr/>
            <p:nvPr/>
          </p:nvSpPr>
          <p:spPr>
            <a:xfrm flipV="1">
              <a:off x="4648934" y="6075505"/>
              <a:ext cx="2188665" cy="157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DFB694A3-FBDA-4BA6-9668-9652BB015590}"/>
              </a:ext>
            </a:extLst>
          </p:cNvPr>
          <p:cNvSpPr/>
          <p:nvPr/>
        </p:nvSpPr>
        <p:spPr>
          <a:xfrm>
            <a:off x="7832526" y="2276872"/>
            <a:ext cx="64807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B298E6B-089D-43CA-900E-636E40C828A4}"/>
              </a:ext>
            </a:extLst>
          </p:cNvPr>
          <p:cNvSpPr txBox="1"/>
          <p:nvPr/>
        </p:nvSpPr>
        <p:spPr>
          <a:xfrm>
            <a:off x="274216" y="3639461"/>
            <a:ext cx="49782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단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b="1" dirty="0">
                <a:solidFill>
                  <a:srgbClr val="FF0000"/>
                </a:solidFill>
              </a:rPr>
              <a:t> 입고 처리 하시면 원재료 재고 내역에  </a:t>
            </a:r>
            <a:endParaRPr lang="en-US" altLang="ko-KR" b="1" dirty="0">
              <a:solidFill>
                <a:srgbClr val="FF000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선 처리된 내역이 입고 재고로 잡히고 </a:t>
            </a:r>
            <a:endParaRPr lang="en-US" altLang="ko-KR" b="1" dirty="0">
              <a:solidFill>
                <a:srgbClr val="FF0000"/>
              </a:solidFill>
            </a:endParaRPr>
          </a:p>
          <a:p>
            <a:endParaRPr lang="en-US" altLang="ko-KR" b="1" dirty="0">
              <a:solidFill>
                <a:srgbClr val="FF000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반품 처리 시 해당 원재료 내역이 반품 출고</a:t>
            </a:r>
            <a:endParaRPr lang="en-US" altLang="ko-KR" b="1" dirty="0">
              <a:solidFill>
                <a:srgbClr val="FF000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로 잡혀 재고 내역에서 출고로 나타납니다</a:t>
            </a:r>
            <a:r>
              <a:rPr lang="en-US" altLang="ko-KR" b="1" dirty="0">
                <a:solidFill>
                  <a:srgbClr val="FF0000"/>
                </a:solidFill>
              </a:rPr>
              <a:t>.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2575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4-5.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 가공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 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수불부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14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472C31EB-DCE2-4DC6-A61B-022E8030FA7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630" y="1440899"/>
            <a:ext cx="9413807" cy="19766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E0FFB1-EB5B-4DCD-B20C-F830FE235C55}"/>
              </a:ext>
            </a:extLst>
          </p:cNvPr>
          <p:cNvSpPr txBox="1"/>
          <p:nvPr/>
        </p:nvSpPr>
        <p:spPr>
          <a:xfrm>
            <a:off x="274216" y="607040"/>
            <a:ext cx="9242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원사 </a:t>
            </a:r>
            <a:r>
              <a:rPr lang="ko-KR" altLang="en-US" sz="1600" b="1" dirty="0" err="1"/>
              <a:t>수불부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각각의  </a:t>
            </a:r>
            <a:r>
              <a:rPr lang="en-US" altLang="ko-KR" sz="1600" b="1" dirty="0"/>
              <a:t>SCM </a:t>
            </a:r>
            <a:r>
              <a:rPr lang="ko-KR" altLang="en-US" sz="1600" b="1" dirty="0"/>
              <a:t>업체에 원사 원재료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제품별 입고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출고 내역을 입출고 일자로 </a:t>
            </a:r>
            <a:endParaRPr lang="en-US" altLang="ko-KR" sz="1600" b="1" dirty="0"/>
          </a:p>
          <a:p>
            <a:r>
              <a:rPr lang="en-US" altLang="ko-KR" sz="1600" b="1" dirty="0"/>
              <a:t>                  </a:t>
            </a:r>
            <a:r>
              <a:rPr lang="ko-KR" altLang="en-US" sz="1600" b="1" dirty="0"/>
              <a:t>내역이 조회 되고 원재료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제품별 재고 수량을 확인 할 수 있는 프로그램 입니다</a:t>
            </a:r>
            <a:r>
              <a:rPr lang="en-US" altLang="ko-KR" sz="16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189239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4-6.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 가공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 가공료 정산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E0FFB1-EB5B-4DCD-B20C-F830FE235C55}"/>
              </a:ext>
            </a:extLst>
          </p:cNvPr>
          <p:cNvSpPr txBox="1"/>
          <p:nvPr/>
        </p:nvSpPr>
        <p:spPr>
          <a:xfrm>
            <a:off x="274216" y="607040"/>
            <a:ext cx="92426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원사 가공료 정산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각각의  </a:t>
            </a:r>
            <a:r>
              <a:rPr lang="en-US" altLang="ko-KR" sz="1600" b="1" dirty="0"/>
              <a:t>SCM </a:t>
            </a:r>
            <a:r>
              <a:rPr lang="ko-KR" altLang="en-US" sz="1600" b="1" dirty="0"/>
              <a:t>업체에서  출고 된 데이터의 정산일자의 월별 처리 데이터를 가지고  가공료에 정산 자료를 자동으로 생성해 줍니다</a:t>
            </a:r>
            <a:r>
              <a:rPr lang="en-US" altLang="ko-KR" sz="1600" b="1" dirty="0"/>
              <a:t>. SCM </a:t>
            </a:r>
            <a:r>
              <a:rPr lang="ko-KR" altLang="en-US" sz="1600" b="1" dirty="0"/>
              <a:t>업체는 정산수량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정산단가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정산금액 </a:t>
            </a:r>
            <a:endParaRPr lang="en-US" altLang="ko-KR" sz="1600" b="1" dirty="0"/>
          </a:p>
          <a:p>
            <a:r>
              <a:rPr lang="ko-KR" altLang="en-US" sz="1600" b="1" dirty="0"/>
              <a:t>내역에 변경 사항 있으시면 변경 하실 수 있습니다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변경 뒤 저장 버튼을 클릭 하시면 각 월별 정산</a:t>
            </a:r>
            <a:endParaRPr lang="en-US" altLang="ko-KR" sz="1600" b="1" dirty="0"/>
          </a:p>
          <a:p>
            <a:r>
              <a:rPr lang="ko-KR" altLang="en-US" sz="1600" b="1" dirty="0"/>
              <a:t>내역이 처리 됩니다</a:t>
            </a:r>
            <a:r>
              <a:rPr lang="en-US" altLang="ko-KR" sz="1600" b="1" dirty="0"/>
              <a:t>. </a:t>
            </a:r>
          </a:p>
          <a:p>
            <a:r>
              <a:rPr lang="ko-KR" altLang="en-US" sz="1600" b="1" dirty="0"/>
              <a:t> </a:t>
            </a:r>
            <a:endParaRPr lang="en-US" altLang="ko-KR" sz="16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4E41CCAB-BF37-413B-8888-0A44A0F7990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593" y="1820598"/>
            <a:ext cx="9403836" cy="1738021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05BB615A-9B8E-44C3-B682-E92404DECBAF}"/>
              </a:ext>
            </a:extLst>
          </p:cNvPr>
          <p:cNvSpPr/>
          <p:nvPr/>
        </p:nvSpPr>
        <p:spPr>
          <a:xfrm>
            <a:off x="209593" y="2492896"/>
            <a:ext cx="648072" cy="4487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D6028D98-76DA-439C-AE0B-4D5E6F4A3F47}"/>
              </a:ext>
            </a:extLst>
          </p:cNvPr>
          <p:cNvSpPr/>
          <p:nvPr/>
        </p:nvSpPr>
        <p:spPr>
          <a:xfrm>
            <a:off x="509642" y="2348880"/>
            <a:ext cx="2426339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250917A-5680-4518-B404-8807F6F96DCD}"/>
              </a:ext>
            </a:extLst>
          </p:cNvPr>
          <p:cNvSpPr txBox="1"/>
          <p:nvPr/>
        </p:nvSpPr>
        <p:spPr>
          <a:xfrm>
            <a:off x="220591" y="3789040"/>
            <a:ext cx="967604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SCM </a:t>
            </a:r>
            <a:r>
              <a:rPr lang="ko-KR" altLang="en-US" sz="1600" b="1" dirty="0"/>
              <a:t>정산 자료 생성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출고내역에 </a:t>
            </a:r>
            <a:r>
              <a:rPr lang="ko-KR" altLang="en-US" b="1" dirty="0">
                <a:solidFill>
                  <a:srgbClr val="FF0000"/>
                </a:solidFill>
              </a:rPr>
              <a:t>정산일자의 월별 기준</a:t>
            </a:r>
            <a:r>
              <a:rPr lang="ko-KR" altLang="en-US" sz="1600" b="1" dirty="0"/>
              <a:t>으로 </a:t>
            </a:r>
            <a:r>
              <a:rPr lang="ko-KR" altLang="en-US" b="1" dirty="0">
                <a:solidFill>
                  <a:srgbClr val="FF0000"/>
                </a:solidFill>
              </a:rPr>
              <a:t>정산 데이터를 자동으로 생성 </a:t>
            </a:r>
            <a:r>
              <a:rPr lang="ko-KR" altLang="en-US" sz="1600" b="1" dirty="0"/>
              <a:t>해서 </a:t>
            </a:r>
            <a:endParaRPr lang="en-US" altLang="ko-KR" sz="1600" b="1" dirty="0"/>
          </a:p>
          <a:p>
            <a:r>
              <a:rPr lang="en-US" altLang="ko-KR" sz="1600" b="1" dirty="0"/>
              <a:t>                             </a:t>
            </a:r>
            <a:r>
              <a:rPr lang="ko-KR" altLang="en-US" sz="1600" b="1" dirty="0"/>
              <a:t>정산자료를 만들어 줍니다</a:t>
            </a:r>
            <a:r>
              <a:rPr lang="en-US" altLang="ko-KR" sz="1600" b="1" dirty="0"/>
              <a:t>.</a:t>
            </a:r>
          </a:p>
          <a:p>
            <a:r>
              <a:rPr lang="en-US" altLang="ko-KR" sz="1600" b="1" dirty="0"/>
              <a:t>(V)</a:t>
            </a:r>
            <a:r>
              <a:rPr lang="ko-KR" altLang="en-US" sz="1600" b="1" dirty="0"/>
              <a:t>건 부가세 계산 </a:t>
            </a:r>
            <a:r>
              <a:rPr lang="en-US" altLang="ko-KR" sz="1600" b="1" dirty="0"/>
              <a:t>: </a:t>
            </a:r>
            <a:r>
              <a:rPr lang="ko-KR" altLang="en-US" b="1" dirty="0">
                <a:solidFill>
                  <a:srgbClr val="FF0000"/>
                </a:solidFill>
              </a:rPr>
              <a:t>체크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선택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sz="1600" b="1" dirty="0"/>
              <a:t>된 데이터에 부가세를 </a:t>
            </a:r>
            <a:r>
              <a:rPr lang="ko-KR" altLang="en-US" b="1" dirty="0">
                <a:solidFill>
                  <a:srgbClr val="FF0000"/>
                </a:solidFill>
              </a:rPr>
              <a:t>자동으로 입력</a:t>
            </a:r>
            <a:r>
              <a:rPr lang="en-US" altLang="ko-KR" b="1" dirty="0">
                <a:solidFill>
                  <a:srgbClr val="FF0000"/>
                </a:solidFill>
              </a:rPr>
              <a:t>,</a:t>
            </a:r>
            <a:r>
              <a:rPr lang="ko-KR" altLang="en-US" b="1" dirty="0">
                <a:solidFill>
                  <a:srgbClr val="FF0000"/>
                </a:solidFill>
              </a:rPr>
              <a:t>계산</a:t>
            </a:r>
            <a:r>
              <a:rPr lang="ko-KR" altLang="en-US" sz="1600" b="1" dirty="0"/>
              <a:t>해 준다</a:t>
            </a:r>
            <a:r>
              <a:rPr lang="en-US" altLang="ko-KR" sz="1600" b="1" dirty="0"/>
              <a:t>.</a:t>
            </a:r>
          </a:p>
          <a:p>
            <a:r>
              <a:rPr lang="en-US" altLang="ko-KR" sz="1600" b="1" dirty="0"/>
              <a:t>(V)</a:t>
            </a:r>
            <a:r>
              <a:rPr lang="ko-KR" altLang="en-US" sz="1600" b="1" dirty="0"/>
              <a:t>건 환율적용 </a:t>
            </a:r>
            <a:r>
              <a:rPr lang="en-US" altLang="ko-KR" sz="1600" b="1" dirty="0"/>
              <a:t>: </a:t>
            </a:r>
            <a:r>
              <a:rPr lang="ko-KR" altLang="en-US" b="1" dirty="0">
                <a:solidFill>
                  <a:srgbClr val="FF0000"/>
                </a:solidFill>
              </a:rPr>
              <a:t>체크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선택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sz="1600" b="1" dirty="0"/>
              <a:t>된 내역에 데이터에 환율 금액을 입력해주고 </a:t>
            </a:r>
            <a:r>
              <a:rPr lang="ko-KR" altLang="en-US" b="1" dirty="0">
                <a:solidFill>
                  <a:srgbClr val="FF0000"/>
                </a:solidFill>
              </a:rPr>
              <a:t>자동 계산</a:t>
            </a:r>
            <a:r>
              <a:rPr lang="ko-KR" altLang="en-US" sz="1600" b="1" dirty="0"/>
              <a:t>해 준다</a:t>
            </a:r>
            <a:r>
              <a:rPr lang="en-US" altLang="ko-KR" sz="1600" b="1" dirty="0"/>
              <a:t>.</a:t>
            </a:r>
          </a:p>
          <a:p>
            <a:r>
              <a:rPr lang="en-US" altLang="ko-KR" sz="1600" b="1" dirty="0"/>
              <a:t>AJ</a:t>
            </a:r>
            <a:r>
              <a:rPr lang="ko-KR" altLang="en-US" sz="1600" b="1" dirty="0"/>
              <a:t>확정 </a:t>
            </a:r>
            <a:r>
              <a:rPr lang="en-US" altLang="ko-KR" sz="1600" b="1" dirty="0"/>
              <a:t>: </a:t>
            </a:r>
            <a:r>
              <a:rPr lang="ko-KR" altLang="en-US" sz="1600" b="1" dirty="0" err="1"/>
              <a:t>아진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장현에서 확정된 내역은 </a:t>
            </a:r>
            <a:r>
              <a:rPr lang="en-US" altLang="ko-KR" b="1" dirty="0">
                <a:solidFill>
                  <a:srgbClr val="FF0000"/>
                </a:solidFill>
              </a:rPr>
              <a:t>SCM </a:t>
            </a:r>
            <a:r>
              <a:rPr lang="ko-KR" altLang="en-US" b="1" dirty="0">
                <a:solidFill>
                  <a:srgbClr val="FF0000"/>
                </a:solidFill>
              </a:rPr>
              <a:t>업체에서 수정</a:t>
            </a:r>
            <a:r>
              <a:rPr lang="en-US" altLang="ko-KR" b="1" dirty="0">
                <a:solidFill>
                  <a:srgbClr val="FF0000"/>
                </a:solidFill>
              </a:rPr>
              <a:t>/</a:t>
            </a:r>
            <a:r>
              <a:rPr lang="ko-KR" altLang="en-US" b="1" dirty="0">
                <a:solidFill>
                  <a:srgbClr val="FF0000"/>
                </a:solidFill>
              </a:rPr>
              <a:t>삭제</a:t>
            </a:r>
            <a:r>
              <a:rPr lang="ko-KR" altLang="en-US" sz="1600" b="1" dirty="0"/>
              <a:t>가 되지 않음 </a:t>
            </a:r>
          </a:p>
        </p:txBody>
      </p:sp>
    </p:spTree>
    <p:extLst>
      <p:ext uri="{BB962C8B-B14F-4D97-AF65-F5344CB8AC3E}">
        <p14:creationId xmlns:p14="http://schemas.microsoft.com/office/powerpoint/2010/main" xmlns="" val="1432691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AB053C96-C347-4399-A859-D4EB69F60B8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9377" y="824725"/>
            <a:ext cx="9487103" cy="74942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4-7.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재고 및 청구현황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E0FFB1-EB5B-4DCD-B20C-F830FE235C55}"/>
              </a:ext>
            </a:extLst>
          </p:cNvPr>
          <p:cNvSpPr txBox="1"/>
          <p:nvPr/>
        </p:nvSpPr>
        <p:spPr>
          <a:xfrm>
            <a:off x="192875" y="582056"/>
            <a:ext cx="9242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재고 및 청구서를 엑셀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한글</a:t>
            </a:r>
            <a:r>
              <a:rPr lang="en-US" altLang="ko-KR" sz="1600" b="1" dirty="0"/>
              <a:t>/PDF/DOC </a:t>
            </a:r>
            <a:r>
              <a:rPr lang="ko-KR" altLang="en-US" sz="1600" b="1" dirty="0"/>
              <a:t>파일별로 변환 및 출력 할 수 있는 프로그램 </a:t>
            </a:r>
            <a:endParaRPr lang="en-US" altLang="ko-KR" sz="1600" b="1" dirty="0"/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xmlns="" id="{3997CDDE-13AC-43BC-9962-DEFF01F9F6C4}"/>
              </a:ext>
            </a:extLst>
          </p:cNvPr>
          <p:cNvGrpSpPr/>
          <p:nvPr/>
        </p:nvGrpSpPr>
        <p:grpSpPr>
          <a:xfrm>
            <a:off x="554772" y="1584612"/>
            <a:ext cx="6817910" cy="4471171"/>
            <a:chOff x="554772" y="1584612"/>
            <a:chExt cx="6817910" cy="4471171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xmlns="" id="{1F2249B6-9A8F-42D3-8E93-1EC056456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718" y="1584612"/>
              <a:ext cx="5317775" cy="1402253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xmlns="" id="{93223822-DFA4-45DC-A2C4-F1F362A0F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4772" y="2815744"/>
              <a:ext cx="5665837" cy="1627914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xmlns="" id="{56EC1DDF-7BEB-4ED4-A6EC-135AEE987A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7200" y="4490993"/>
              <a:ext cx="6755482" cy="156479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89D5DCCB-DB71-405C-AB7B-9556C9CE9E46}"/>
                </a:ext>
              </a:extLst>
            </p:cNvPr>
            <p:cNvSpPr txBox="1"/>
            <p:nvPr/>
          </p:nvSpPr>
          <p:spPr>
            <a:xfrm>
              <a:off x="2503934" y="2420888"/>
              <a:ext cx="216024" cy="1189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lstStyle/>
            <a:p>
              <a:endParaRPr lang="ko-KR" altLang="en-US" sz="800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A995A3DA-1E70-45F3-90F7-836B3CCD2DBA}"/>
                </a:ext>
              </a:extLst>
            </p:cNvPr>
            <p:cNvSpPr txBox="1"/>
            <p:nvPr/>
          </p:nvSpPr>
          <p:spPr>
            <a:xfrm>
              <a:off x="2109378" y="3789040"/>
              <a:ext cx="178532" cy="1189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lstStyle/>
            <a:p>
              <a:endParaRPr lang="ko-KR" altLang="en-US" sz="800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A97B43F9-A30D-48BA-9293-1111907E6459}"/>
                </a:ext>
              </a:extLst>
            </p:cNvPr>
            <p:cNvSpPr txBox="1"/>
            <p:nvPr/>
          </p:nvSpPr>
          <p:spPr>
            <a:xfrm>
              <a:off x="2116998" y="4027924"/>
              <a:ext cx="178532" cy="11894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lstStyle/>
            <a:p>
              <a:endParaRPr lang="ko-KR" altLang="en-US" sz="8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7DB2EE01-CAD2-4892-BD1C-039D7D30959B}"/>
                </a:ext>
              </a:extLst>
            </p:cNvPr>
            <p:cNvSpPr txBox="1"/>
            <p:nvPr/>
          </p:nvSpPr>
          <p:spPr>
            <a:xfrm>
              <a:off x="3156198" y="5517232"/>
              <a:ext cx="178532" cy="1308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noAutofit/>
            </a:bodyPr>
            <a:lstStyle/>
            <a:p>
              <a:endParaRPr lang="ko-KR" altLang="en-US" sz="800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355CBF4-4EC9-416B-9369-FEC37FB2B9C4}"/>
              </a:ext>
            </a:extLst>
          </p:cNvPr>
          <p:cNvSpPr txBox="1"/>
          <p:nvPr/>
        </p:nvSpPr>
        <p:spPr>
          <a:xfrm>
            <a:off x="4520158" y="1240228"/>
            <a:ext cx="864096" cy="600164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b="1" dirty="0"/>
              <a:t>원재료</a:t>
            </a:r>
            <a:endParaRPr lang="en-US" altLang="ko-KR" sz="1100" b="1" dirty="0"/>
          </a:p>
          <a:p>
            <a:r>
              <a:rPr lang="ko-KR" altLang="en-US" sz="1100" b="1" dirty="0"/>
              <a:t>제품</a:t>
            </a:r>
            <a:endParaRPr lang="en-US" altLang="ko-KR" sz="1100" b="1" dirty="0"/>
          </a:p>
          <a:p>
            <a:r>
              <a:rPr lang="ko-KR" altLang="en-US" sz="1100" b="1" dirty="0"/>
              <a:t>청구서</a:t>
            </a:r>
            <a:endParaRPr lang="en-US" altLang="ko-KR" sz="1100" b="1" dirty="0"/>
          </a:p>
        </p:txBody>
      </p:sp>
    </p:spTree>
    <p:extLst>
      <p:ext uri="{BB962C8B-B14F-4D97-AF65-F5344CB8AC3E}">
        <p14:creationId xmlns:p14="http://schemas.microsoft.com/office/powerpoint/2010/main" xmlns="" val="19111502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CE48DDC8-CC67-4AC1-BEED-C1E8C6DF1D1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469" y="1628800"/>
            <a:ext cx="2190750" cy="206692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720080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5-1.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염색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후가공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염색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후가공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상황판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17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31BDE94A-C01A-4402-9BA1-B5DAF500E1D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0369" y="1553796"/>
            <a:ext cx="6780081" cy="48025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41094E4-3263-4163-97F2-8A70168A0EC8}"/>
              </a:ext>
            </a:extLst>
          </p:cNvPr>
          <p:cNvSpPr txBox="1"/>
          <p:nvPr/>
        </p:nvSpPr>
        <p:spPr>
          <a:xfrm>
            <a:off x="318082" y="675474"/>
            <a:ext cx="9242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염색</a:t>
            </a:r>
            <a:r>
              <a:rPr lang="en-US" altLang="ko-KR" sz="1600" b="1" dirty="0"/>
              <a:t>/</a:t>
            </a:r>
            <a:r>
              <a:rPr lang="ko-KR" altLang="en-US" sz="1600" b="1" dirty="0" err="1"/>
              <a:t>후가공</a:t>
            </a:r>
            <a:r>
              <a:rPr lang="ko-KR" altLang="en-US" sz="1600" b="1" dirty="0"/>
              <a:t> 업체의 작업의뢰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생산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출고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정산 내역을 전일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금일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당일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전월 기준으로  </a:t>
            </a:r>
            <a:endParaRPr lang="en-US" altLang="ko-KR" sz="1600" b="1" dirty="0"/>
          </a:p>
          <a:p>
            <a:r>
              <a:rPr lang="en-US" altLang="ko-KR" sz="1600" b="1" dirty="0"/>
              <a:t>  </a:t>
            </a:r>
            <a:r>
              <a:rPr lang="ko-KR" altLang="en-US" sz="1600" b="1" dirty="0"/>
              <a:t>집계 해 주는 상황판 입니다</a:t>
            </a:r>
            <a:r>
              <a:rPr lang="en-US" altLang="ko-KR" sz="1600" b="1" dirty="0"/>
              <a:t>. </a:t>
            </a:r>
            <a:endParaRPr lang="ko-KR" altLang="en-US" sz="1600" b="1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5056E1ED-3A11-4B34-819B-1B36CF78E685}"/>
              </a:ext>
            </a:extLst>
          </p:cNvPr>
          <p:cNvSpPr/>
          <p:nvPr/>
        </p:nvSpPr>
        <p:spPr>
          <a:xfrm>
            <a:off x="318082" y="1891827"/>
            <a:ext cx="2028824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5C0FD396-A86E-4F28-A72A-E272028A3F30}"/>
              </a:ext>
            </a:extLst>
          </p:cNvPr>
          <p:cNvSpPr/>
          <p:nvPr/>
        </p:nvSpPr>
        <p:spPr>
          <a:xfrm>
            <a:off x="6968430" y="1553796"/>
            <a:ext cx="245202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72332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xmlns="" id="{B98A7D27-1105-4D99-AED4-0B42D352900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0361" y="1772816"/>
            <a:ext cx="2190750" cy="206692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4FC3E06D-5B72-4868-98AC-264BF3FED18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80457" y="1691541"/>
            <a:ext cx="7408894" cy="396380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5-2.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염색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후가공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작업지시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LIST(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염색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후가공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112446" y="6366529"/>
            <a:ext cx="2302751" cy="357211"/>
          </a:xfrm>
        </p:spPr>
        <p:txBody>
          <a:bodyPr/>
          <a:lstStyle/>
          <a:p>
            <a:fld id="{0BFA8B7B-8ED8-4BAA-9247-51BE5E4B003A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D1F0006E-C370-4A86-A66A-2AE68133816F}"/>
              </a:ext>
            </a:extLst>
          </p:cNvPr>
          <p:cNvSpPr/>
          <p:nvPr/>
        </p:nvSpPr>
        <p:spPr>
          <a:xfrm>
            <a:off x="154347" y="2239350"/>
            <a:ext cx="2021556" cy="2817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CCD2AF6A-09E9-410E-8BE5-27EBB91A7DFA}"/>
              </a:ext>
            </a:extLst>
          </p:cNvPr>
          <p:cNvSpPr/>
          <p:nvPr/>
        </p:nvSpPr>
        <p:spPr>
          <a:xfrm>
            <a:off x="6162737" y="5682099"/>
            <a:ext cx="3139392" cy="193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D318BEE-B557-4CCF-B269-6743DF889936}"/>
              </a:ext>
            </a:extLst>
          </p:cNvPr>
          <p:cNvSpPr txBox="1"/>
          <p:nvPr/>
        </p:nvSpPr>
        <p:spPr>
          <a:xfrm>
            <a:off x="318082" y="675474"/>
            <a:ext cx="9242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오더 내역에 등록된 각각 </a:t>
            </a:r>
            <a:r>
              <a:rPr lang="ko-KR" altLang="en-US" sz="1600" b="1" dirty="0" err="1"/>
              <a:t>가공소</a:t>
            </a:r>
            <a:r>
              <a:rPr lang="ko-KR" altLang="en-US" sz="1600" b="1" dirty="0"/>
              <a:t> 업체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원단</a:t>
            </a:r>
            <a:r>
              <a:rPr lang="en-US" altLang="ko-KR" sz="1600" b="1" dirty="0"/>
              <a:t>)</a:t>
            </a:r>
            <a:r>
              <a:rPr lang="ko-KR" altLang="en-US" sz="1600" b="1" dirty="0"/>
              <a:t>별로 작업 지시 내역을 확인 하는 곳입니다</a:t>
            </a:r>
            <a:r>
              <a:rPr lang="en-US" altLang="ko-KR" sz="1600" b="1" dirty="0"/>
              <a:t>.  </a:t>
            </a:r>
          </a:p>
          <a:p>
            <a:r>
              <a:rPr lang="ko-KR" altLang="en-US" sz="1600" b="1" dirty="0"/>
              <a:t>처리 내역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작업지시서 출력</a:t>
            </a:r>
            <a:r>
              <a:rPr lang="en-US" altLang="ko-KR" sz="1600" b="1" dirty="0"/>
              <a:t>,</a:t>
            </a:r>
            <a:r>
              <a:rPr lang="ko-KR" altLang="en-US" sz="1600" b="1" dirty="0"/>
              <a:t>생산처리</a:t>
            </a:r>
            <a:r>
              <a:rPr lang="en-US" altLang="ko-KR" sz="1600" b="1" dirty="0"/>
              <a:t>,</a:t>
            </a:r>
            <a:r>
              <a:rPr lang="ko-KR" altLang="en-US" sz="1600" b="1" dirty="0"/>
              <a:t>출고처리</a:t>
            </a:r>
            <a:endParaRPr lang="en-US" altLang="ko-KR" sz="1600" b="1" dirty="0"/>
          </a:p>
          <a:p>
            <a:r>
              <a:rPr lang="ko-KR" altLang="en-US" sz="1600" b="1" dirty="0"/>
              <a:t>접수확인 </a:t>
            </a:r>
            <a:r>
              <a:rPr lang="en-US" altLang="ko-KR" sz="1600" b="1" dirty="0"/>
              <a:t>: SCM </a:t>
            </a:r>
            <a:r>
              <a:rPr lang="ko-KR" altLang="en-US" sz="1600" b="1" dirty="0"/>
              <a:t>업체에서 접수 내역을 확인 하신 뒤 저장을 하시면 해당 오더 건은 수정 불가</a:t>
            </a:r>
            <a:r>
              <a:rPr lang="en-US" altLang="ko-KR" sz="1600" b="1" dirty="0"/>
              <a:t>.</a:t>
            </a:r>
            <a:r>
              <a:rPr lang="ko-KR" altLang="en-US" sz="1600" b="1" dirty="0"/>
              <a:t> 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0C58CC65-1822-4B5B-AC4E-9EF6E4422378}"/>
              </a:ext>
            </a:extLst>
          </p:cNvPr>
          <p:cNvSpPr/>
          <p:nvPr/>
        </p:nvSpPr>
        <p:spPr>
          <a:xfrm>
            <a:off x="7912766" y="1904993"/>
            <a:ext cx="502250" cy="2817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1BA6A36E-73CD-43D9-91DB-B177A3B0E6A2}"/>
              </a:ext>
            </a:extLst>
          </p:cNvPr>
          <p:cNvSpPr/>
          <p:nvPr/>
        </p:nvSpPr>
        <p:spPr>
          <a:xfrm>
            <a:off x="2168851" y="2060848"/>
            <a:ext cx="894389" cy="5830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E1311D0C-B7C1-48DD-B524-B3595D2C140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32326" y="2343735"/>
            <a:ext cx="3141491" cy="419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5501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D7A07963-7547-4FA6-80BE-88B6BCB4A4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622" y="2074328"/>
            <a:ext cx="9437536" cy="128266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5-3.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염색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후가공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작업지시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LIST(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염색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후가공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 -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생산처리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-)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208D7A9E-1634-416A-A361-715E606CCA47}"/>
              </a:ext>
            </a:extLst>
          </p:cNvPr>
          <p:cNvSpPr/>
          <p:nvPr/>
        </p:nvSpPr>
        <p:spPr>
          <a:xfrm>
            <a:off x="214364" y="2715660"/>
            <a:ext cx="9534053" cy="215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D430BFF-FE59-4C13-A620-D23B25C148C1}"/>
              </a:ext>
            </a:extLst>
          </p:cNvPr>
          <p:cNvSpPr txBox="1"/>
          <p:nvPr/>
        </p:nvSpPr>
        <p:spPr>
          <a:xfrm>
            <a:off x="318082" y="675474"/>
            <a:ext cx="924263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작업지시 내역 확인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확인 할 내역을  </a:t>
            </a:r>
            <a:r>
              <a:rPr lang="ko-KR" altLang="en-US" b="1" dirty="0">
                <a:solidFill>
                  <a:srgbClr val="FF0000"/>
                </a:solidFill>
              </a:rPr>
              <a:t>더블 클릭 </a:t>
            </a:r>
            <a:r>
              <a:rPr lang="ko-KR" altLang="en-US" sz="1600" b="1" dirty="0"/>
              <a:t>하시면 해당 항목으로 처리된 생산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출고처리 </a:t>
            </a:r>
            <a:endParaRPr lang="en-US" altLang="ko-KR" sz="1600" b="1" dirty="0"/>
          </a:p>
          <a:p>
            <a:r>
              <a:rPr lang="ko-KR" altLang="en-US" sz="1600" b="1" dirty="0"/>
              <a:t>                            내역이</a:t>
            </a:r>
            <a:r>
              <a:rPr lang="en-US" altLang="ko-KR" sz="1600" b="1" dirty="0"/>
              <a:t> </a:t>
            </a:r>
            <a:r>
              <a:rPr lang="ko-KR" altLang="en-US" sz="1600" b="1" dirty="0"/>
              <a:t>조회 됩니다</a:t>
            </a:r>
            <a:r>
              <a:rPr lang="en-US" altLang="ko-KR" sz="1600" b="1" dirty="0"/>
              <a:t>.</a:t>
            </a:r>
          </a:p>
          <a:p>
            <a:r>
              <a:rPr lang="ko-KR" altLang="en-US" sz="1600" b="1" dirty="0"/>
              <a:t>생산처리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처리 하실 작업내용을 선택 후 생산 처리 버튼을 클릭 하시면 </a:t>
            </a:r>
            <a:r>
              <a:rPr lang="ko-KR" altLang="en-US" b="1" dirty="0">
                <a:solidFill>
                  <a:srgbClr val="FF0000"/>
                </a:solidFill>
              </a:rPr>
              <a:t>생산 처리 할 잔량</a:t>
            </a:r>
            <a:r>
              <a:rPr lang="ko-KR" altLang="en-US" sz="1600" b="1" dirty="0"/>
              <a:t>이   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sz="1600" b="1" dirty="0"/>
              <a:t>생산 수량에 자동 입력 됩니다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그 후 변경 내역이 존재 하시면 수량 변경 입력 후 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b="1" dirty="0">
                <a:solidFill>
                  <a:srgbClr val="FF0000"/>
                </a:solidFill>
              </a:rPr>
              <a:t>저장 </a:t>
            </a:r>
            <a:r>
              <a:rPr lang="ko-KR" altLang="en-US" sz="1600" b="1" dirty="0"/>
              <a:t>버튼을 클릭 하시면 생산된 내역이 </a:t>
            </a:r>
            <a:r>
              <a:rPr lang="ko-KR" altLang="en-US" b="1" dirty="0">
                <a:solidFill>
                  <a:srgbClr val="FF0000"/>
                </a:solidFill>
              </a:rPr>
              <a:t>입력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저장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sz="1600" b="1" dirty="0"/>
              <a:t>됩니다</a:t>
            </a:r>
            <a:r>
              <a:rPr lang="en-US" altLang="ko-KR" sz="1600" b="1" dirty="0"/>
              <a:t>.</a:t>
            </a:r>
            <a:endParaRPr lang="ko-KR" altLang="en-US" sz="1600" b="1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E670702D-9117-4508-969A-388E2AF07490}"/>
              </a:ext>
            </a:extLst>
          </p:cNvPr>
          <p:cNvSpPr/>
          <p:nvPr/>
        </p:nvSpPr>
        <p:spPr>
          <a:xfrm>
            <a:off x="6415226" y="2420509"/>
            <a:ext cx="648072" cy="2164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xmlns="" id="{0A32973E-1196-433C-A6E7-70F31F1DDB1D}"/>
              </a:ext>
            </a:extLst>
          </p:cNvPr>
          <p:cNvGrpSpPr/>
          <p:nvPr/>
        </p:nvGrpSpPr>
        <p:grpSpPr>
          <a:xfrm>
            <a:off x="205963" y="3505279"/>
            <a:ext cx="9542454" cy="2501133"/>
            <a:chOff x="205963" y="3505279"/>
            <a:chExt cx="9542454" cy="2501133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xmlns="" id="{188C45FE-ECE8-4885-8B13-0A4B14DD6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963" y="3505279"/>
              <a:ext cx="9542454" cy="2501133"/>
            </a:xfrm>
            <a:prstGeom prst="rect">
              <a:avLst/>
            </a:prstGeom>
          </p:spPr>
        </p:pic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xmlns="" id="{6F1D6A9E-FE52-4EA3-8482-87C65730B7F1}"/>
                </a:ext>
              </a:extLst>
            </p:cNvPr>
            <p:cNvSpPr/>
            <p:nvPr/>
          </p:nvSpPr>
          <p:spPr>
            <a:xfrm flipV="1">
              <a:off x="5168230" y="5858604"/>
              <a:ext cx="2188665" cy="1184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9945348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7B66BAFE-542F-4CF8-A1EE-B7BDA682239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6714" y="1832067"/>
            <a:ext cx="9437536" cy="128266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5-3.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염색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후가공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작업지시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LIST(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 -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출고처리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-)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20</a:t>
            </a:fld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208D7A9E-1634-416A-A361-715E606CCA47}"/>
              </a:ext>
            </a:extLst>
          </p:cNvPr>
          <p:cNvSpPr/>
          <p:nvPr/>
        </p:nvSpPr>
        <p:spPr>
          <a:xfrm>
            <a:off x="195952" y="2536981"/>
            <a:ext cx="9534053" cy="215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D430BFF-FE59-4C13-A620-D23B25C148C1}"/>
              </a:ext>
            </a:extLst>
          </p:cNvPr>
          <p:cNvSpPr txBox="1"/>
          <p:nvPr/>
        </p:nvSpPr>
        <p:spPr>
          <a:xfrm>
            <a:off x="318082" y="675474"/>
            <a:ext cx="92426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출고처리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처리 하실 작업내용을 선택 후 출고처리 버튼을 클릭 하시면 </a:t>
            </a:r>
            <a:r>
              <a:rPr lang="ko-KR" altLang="en-US" sz="1600" b="1" dirty="0">
                <a:solidFill>
                  <a:srgbClr val="FF0000"/>
                </a:solidFill>
              </a:rPr>
              <a:t>생산 처리 된 수량</a:t>
            </a:r>
            <a:r>
              <a:rPr lang="ko-KR" altLang="en-US" sz="1600" b="1" dirty="0"/>
              <a:t>이   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sz="1600" b="1" dirty="0"/>
              <a:t>출고수량에 자동 입력 됩니다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그 후 변경 내역이 존재 하시면 수량 변경 입력 후 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sz="1600" b="1" dirty="0">
                <a:solidFill>
                  <a:srgbClr val="FF0000"/>
                </a:solidFill>
              </a:rPr>
              <a:t>저장 </a:t>
            </a:r>
            <a:r>
              <a:rPr lang="ko-KR" altLang="en-US" sz="1600" b="1" dirty="0"/>
              <a:t>버튼을 클릭 하시면 출고 내역이 </a:t>
            </a:r>
            <a:r>
              <a:rPr lang="ko-KR" altLang="en-US" sz="1600" b="1" dirty="0">
                <a:solidFill>
                  <a:srgbClr val="FF0000"/>
                </a:solidFill>
              </a:rPr>
              <a:t>입력</a:t>
            </a:r>
            <a:r>
              <a:rPr lang="en-US" altLang="ko-KR" sz="1600" b="1" dirty="0">
                <a:solidFill>
                  <a:srgbClr val="FF0000"/>
                </a:solidFill>
              </a:rPr>
              <a:t>(</a:t>
            </a:r>
            <a:r>
              <a:rPr lang="ko-KR" altLang="en-US" sz="1600" b="1" dirty="0">
                <a:solidFill>
                  <a:srgbClr val="FF0000"/>
                </a:solidFill>
              </a:rPr>
              <a:t>저장</a:t>
            </a:r>
            <a:r>
              <a:rPr lang="en-US" altLang="ko-KR" sz="1600" b="1" dirty="0">
                <a:solidFill>
                  <a:srgbClr val="FF0000"/>
                </a:solidFill>
              </a:rPr>
              <a:t>)</a:t>
            </a:r>
            <a:r>
              <a:rPr lang="ko-KR" altLang="en-US" sz="1600" b="1" dirty="0"/>
              <a:t>됩니다</a:t>
            </a:r>
            <a:r>
              <a:rPr lang="en-US" altLang="ko-KR" sz="1600" b="1" dirty="0"/>
              <a:t>.</a:t>
            </a:r>
            <a:endParaRPr lang="ko-KR" altLang="en-US" sz="1600" b="1" dirty="0"/>
          </a:p>
          <a:p>
            <a:r>
              <a:rPr lang="ko-KR" altLang="en-US" sz="1600" b="1" dirty="0" err="1"/>
              <a:t>새로고침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: </a:t>
            </a:r>
            <a:r>
              <a:rPr lang="ko-KR" altLang="en-US" sz="1600" b="1" dirty="0" err="1"/>
              <a:t>새로고침</a:t>
            </a:r>
            <a:r>
              <a:rPr lang="ko-KR" altLang="en-US" sz="1600" b="1" dirty="0"/>
              <a:t> 버튼을 클릭 하시면 </a:t>
            </a:r>
            <a:r>
              <a:rPr lang="ko-KR" altLang="en-US" b="1" dirty="0">
                <a:solidFill>
                  <a:srgbClr val="FF0000"/>
                </a:solidFill>
              </a:rPr>
              <a:t>생산</a:t>
            </a:r>
            <a:r>
              <a:rPr lang="en-US" altLang="ko-KR" b="1" dirty="0">
                <a:solidFill>
                  <a:srgbClr val="FF0000"/>
                </a:solidFill>
              </a:rPr>
              <a:t>/</a:t>
            </a:r>
            <a:r>
              <a:rPr lang="ko-KR" altLang="en-US" b="1" dirty="0">
                <a:solidFill>
                  <a:srgbClr val="FF0000"/>
                </a:solidFill>
              </a:rPr>
              <a:t>출고 처리된 내역이 재 조회 </a:t>
            </a:r>
            <a:r>
              <a:rPr lang="ko-KR" altLang="en-US" sz="1600" b="1" dirty="0"/>
              <a:t>됩니다</a:t>
            </a:r>
            <a:r>
              <a:rPr lang="en-US" altLang="ko-KR" sz="1600" b="1" dirty="0"/>
              <a:t>.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13861F25-FA43-44A6-A8BA-1825C25408E1}"/>
              </a:ext>
            </a:extLst>
          </p:cNvPr>
          <p:cNvSpPr/>
          <p:nvPr/>
        </p:nvSpPr>
        <p:spPr>
          <a:xfrm>
            <a:off x="6945570" y="2139008"/>
            <a:ext cx="64807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634D938E-C101-4064-8130-79395BA5BF94}"/>
              </a:ext>
            </a:extLst>
          </p:cNvPr>
          <p:cNvSpPr/>
          <p:nvPr/>
        </p:nvSpPr>
        <p:spPr>
          <a:xfrm>
            <a:off x="8912646" y="4812402"/>
            <a:ext cx="648072" cy="11752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508C40B-78B2-451E-9446-8ABAF193FE7E}"/>
              </a:ext>
            </a:extLst>
          </p:cNvPr>
          <p:cNvSpPr txBox="1"/>
          <p:nvPr/>
        </p:nvSpPr>
        <p:spPr>
          <a:xfrm>
            <a:off x="410603" y="4651820"/>
            <a:ext cx="4814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출고 처리시 정산 일자를 변경 할 수 있음 가공료 정산 시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r>
              <a:rPr lang="ko-KR" altLang="en-US" sz="1400" b="1" dirty="0">
                <a:solidFill>
                  <a:srgbClr val="FF0000"/>
                </a:solidFill>
              </a:rPr>
              <a:t>정산 일자의 월 기준으로 가공료 정산 데이터를 생성함 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5BC26662-AA3C-4D8A-8488-62FEB1BE1363}"/>
              </a:ext>
            </a:extLst>
          </p:cNvPr>
          <p:cNvGrpSpPr/>
          <p:nvPr/>
        </p:nvGrpSpPr>
        <p:grpSpPr>
          <a:xfrm>
            <a:off x="217477" y="3091247"/>
            <a:ext cx="9437535" cy="3296443"/>
            <a:chOff x="217477" y="3091247"/>
            <a:chExt cx="9437535" cy="3296443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xmlns="" id="{669F729C-80A4-4D62-A309-B57B0B091B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477" y="3091247"/>
              <a:ext cx="9437535" cy="3296443"/>
            </a:xfrm>
            <a:prstGeom prst="rect">
              <a:avLst/>
            </a:prstGeom>
          </p:spPr>
        </p:pic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6017F9B8-EED6-412D-836C-D18DC554A13A}"/>
                </a:ext>
              </a:extLst>
            </p:cNvPr>
            <p:cNvSpPr/>
            <p:nvPr/>
          </p:nvSpPr>
          <p:spPr>
            <a:xfrm flipV="1">
              <a:off x="5223535" y="6188164"/>
              <a:ext cx="2188665" cy="157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595022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A4020A55-EE9B-4B06-BE79-2DB49175D8C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469" y="1934703"/>
            <a:ext cx="8992114" cy="1283836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5-4.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염색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후가공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가공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염색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후가공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 입고 처리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21</a:t>
            </a:fld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D430BFF-FE59-4C13-A620-D23B25C148C1}"/>
              </a:ext>
            </a:extLst>
          </p:cNvPr>
          <p:cNvSpPr txBox="1"/>
          <p:nvPr/>
        </p:nvSpPr>
        <p:spPr>
          <a:xfrm>
            <a:off x="274216" y="607040"/>
            <a:ext cx="92426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입고확인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가공할 원재료 수량을 확인 처리 하는 프로그램 입니다</a:t>
            </a:r>
            <a:r>
              <a:rPr lang="en-US" altLang="ko-KR" sz="1600" b="1" dirty="0"/>
              <a:t>. </a:t>
            </a:r>
          </a:p>
          <a:p>
            <a:r>
              <a:rPr lang="en-US" altLang="ko-KR" sz="1600" b="1" dirty="0"/>
              <a:t>	    </a:t>
            </a:r>
            <a:r>
              <a:rPr lang="ko-KR" altLang="en-US" sz="1600" b="1" dirty="0"/>
              <a:t>입고 확인처리 방법은 입고확인을 선택을 하신 후 저장 버튼을 클릭 하시면 됩니다</a:t>
            </a:r>
            <a:r>
              <a:rPr lang="en-US" altLang="ko-KR" sz="1600" b="1" dirty="0"/>
              <a:t>.</a:t>
            </a:r>
          </a:p>
          <a:p>
            <a:r>
              <a:rPr lang="ko-KR" altLang="en-US" sz="1600" b="1" dirty="0"/>
              <a:t>반품등록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반품 처리 할 원재료 투입 내역을 선택 한 뒤 반품 등록 버튼을 클릭 하시면  해당 내역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sz="1600" b="1" dirty="0"/>
              <a:t> 수량이나 기타 정보들이 자동으로 입력 됩니다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확인 후 수량내역을 변경 하시면  </a:t>
            </a:r>
            <a:endParaRPr lang="en-US" altLang="ko-KR" sz="1600" b="1" dirty="0"/>
          </a:p>
          <a:p>
            <a:r>
              <a:rPr lang="en-US" altLang="ko-KR" sz="1600" b="1" dirty="0"/>
              <a:t>               </a:t>
            </a:r>
            <a:r>
              <a:rPr lang="ko-KR" altLang="en-US" sz="1600" b="1" dirty="0"/>
              <a:t>반품 내역이 등록 되어 집니다</a:t>
            </a:r>
            <a:r>
              <a:rPr lang="en-US" altLang="ko-KR" sz="1600" b="1" dirty="0"/>
              <a:t>.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1861B10B-6CD0-4BB1-BBBA-E59CCD2B75FD}"/>
              </a:ext>
            </a:extLst>
          </p:cNvPr>
          <p:cNvSpPr/>
          <p:nvPr/>
        </p:nvSpPr>
        <p:spPr>
          <a:xfrm>
            <a:off x="274216" y="2371467"/>
            <a:ext cx="648072" cy="8189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3402AB29-AEFB-434F-A693-48E89DFDD373}"/>
              </a:ext>
            </a:extLst>
          </p:cNvPr>
          <p:cNvGrpSpPr/>
          <p:nvPr/>
        </p:nvGrpSpPr>
        <p:grpSpPr>
          <a:xfrm>
            <a:off x="5528270" y="2726753"/>
            <a:ext cx="3514109" cy="3524207"/>
            <a:chOff x="4592166" y="2726753"/>
            <a:chExt cx="3514109" cy="3524207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xmlns="" id="{88E30CAE-8A21-44F3-98FB-99BA294F2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2166" y="2726753"/>
              <a:ext cx="3514109" cy="3524207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xmlns="" id="{CF53A446-DBB8-4878-B08C-CECEA8DF33C0}"/>
                </a:ext>
              </a:extLst>
            </p:cNvPr>
            <p:cNvSpPr/>
            <p:nvPr/>
          </p:nvSpPr>
          <p:spPr>
            <a:xfrm flipV="1">
              <a:off x="4628129" y="6083125"/>
              <a:ext cx="2188665" cy="157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DFB694A3-FBDA-4BA6-9668-9652BB015590}"/>
              </a:ext>
            </a:extLst>
          </p:cNvPr>
          <p:cNvSpPr/>
          <p:nvPr/>
        </p:nvSpPr>
        <p:spPr>
          <a:xfrm>
            <a:off x="7832526" y="2276872"/>
            <a:ext cx="64807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B298E6B-089D-43CA-900E-636E40C828A4}"/>
              </a:ext>
            </a:extLst>
          </p:cNvPr>
          <p:cNvSpPr txBox="1"/>
          <p:nvPr/>
        </p:nvSpPr>
        <p:spPr>
          <a:xfrm>
            <a:off x="274216" y="3639461"/>
            <a:ext cx="49782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단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b="1" dirty="0">
                <a:solidFill>
                  <a:srgbClr val="FF0000"/>
                </a:solidFill>
              </a:rPr>
              <a:t> 입고 처리 하시면 원재료 재고 내역에  </a:t>
            </a:r>
            <a:endParaRPr lang="en-US" altLang="ko-KR" b="1" dirty="0">
              <a:solidFill>
                <a:srgbClr val="FF000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선 처리된 내역이 입고 재고로 잡히고 </a:t>
            </a:r>
            <a:endParaRPr lang="en-US" altLang="ko-KR" b="1" dirty="0">
              <a:solidFill>
                <a:srgbClr val="FF0000"/>
              </a:solidFill>
            </a:endParaRPr>
          </a:p>
          <a:p>
            <a:endParaRPr lang="en-US" altLang="ko-KR" b="1" dirty="0">
              <a:solidFill>
                <a:srgbClr val="FF000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반품 처리 시 해당 원재료 내역이 반품 출고</a:t>
            </a:r>
            <a:endParaRPr lang="en-US" altLang="ko-KR" b="1" dirty="0">
              <a:solidFill>
                <a:srgbClr val="FF000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로 잡혀 재고 내역에서 출고로 나타납니다</a:t>
            </a:r>
            <a:r>
              <a:rPr lang="en-US" altLang="ko-KR" b="1" dirty="0">
                <a:solidFill>
                  <a:srgbClr val="FF0000"/>
                </a:solidFill>
              </a:rPr>
              <a:t>.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7849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5-5.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염색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후가공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원단 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수불부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22</a:t>
            </a:fld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E0FFB1-EB5B-4DCD-B20C-F830FE235C55}"/>
              </a:ext>
            </a:extLst>
          </p:cNvPr>
          <p:cNvSpPr txBox="1"/>
          <p:nvPr/>
        </p:nvSpPr>
        <p:spPr>
          <a:xfrm>
            <a:off x="274216" y="607040"/>
            <a:ext cx="9242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원사 </a:t>
            </a:r>
            <a:r>
              <a:rPr lang="ko-KR" altLang="en-US" sz="1600" b="1" dirty="0" err="1"/>
              <a:t>수불부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각각의  </a:t>
            </a:r>
            <a:r>
              <a:rPr lang="en-US" altLang="ko-KR" sz="1600" b="1" dirty="0"/>
              <a:t>SCM </a:t>
            </a:r>
            <a:r>
              <a:rPr lang="ko-KR" altLang="en-US" sz="1600" b="1" dirty="0"/>
              <a:t>업체에 원사 원재료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제품별 입고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출고 내역을 입출고 일자로 </a:t>
            </a:r>
            <a:endParaRPr lang="en-US" altLang="ko-KR" sz="1600" b="1" dirty="0"/>
          </a:p>
          <a:p>
            <a:r>
              <a:rPr lang="en-US" altLang="ko-KR" sz="1600" b="1" dirty="0"/>
              <a:t>                  </a:t>
            </a:r>
            <a:r>
              <a:rPr lang="ko-KR" altLang="en-US" sz="1600" b="1" dirty="0"/>
              <a:t>내역이 조회 되고 원재료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제품별 재고 수량을 확인 할 수 있는 프로그램 입니다</a:t>
            </a:r>
            <a:r>
              <a:rPr lang="en-US" altLang="ko-KR" sz="1600" b="1" dirty="0"/>
              <a:t>.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BAC9808B-1CAA-44C3-A78E-5B602F2C3D2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803" y="1484784"/>
            <a:ext cx="9343963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83396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6D200897-400D-4AC5-BE6D-7BF9F856FDC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593" y="1628800"/>
            <a:ext cx="9128671" cy="244107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5-6.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염색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후가공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원단 가공료 정산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23</a:t>
            </a:fld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E0FFB1-EB5B-4DCD-B20C-F830FE235C55}"/>
              </a:ext>
            </a:extLst>
          </p:cNvPr>
          <p:cNvSpPr txBox="1"/>
          <p:nvPr/>
        </p:nvSpPr>
        <p:spPr>
          <a:xfrm>
            <a:off x="274216" y="607040"/>
            <a:ext cx="92426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원단 가공료 정산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각각의  </a:t>
            </a:r>
            <a:r>
              <a:rPr lang="en-US" altLang="ko-KR" sz="1600" b="1" dirty="0"/>
              <a:t>SCM </a:t>
            </a:r>
            <a:r>
              <a:rPr lang="ko-KR" altLang="en-US" sz="1600" b="1" dirty="0"/>
              <a:t>업체에서  출고 된 데이터의 정산일자의 월별 처리 데이터를 가지고  가공료에 정산 자료를 자동으로 생성해 줍니다</a:t>
            </a:r>
            <a:r>
              <a:rPr lang="en-US" altLang="ko-KR" sz="1600" b="1" dirty="0"/>
              <a:t>. SCM </a:t>
            </a:r>
            <a:r>
              <a:rPr lang="ko-KR" altLang="en-US" sz="1600" b="1" dirty="0"/>
              <a:t>업체는 정산수량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정산단가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정산금액 </a:t>
            </a:r>
            <a:endParaRPr lang="en-US" altLang="ko-KR" sz="1600" b="1" dirty="0"/>
          </a:p>
          <a:p>
            <a:r>
              <a:rPr lang="ko-KR" altLang="en-US" sz="1600" b="1" dirty="0"/>
              <a:t>내역에 변경 사항 있으시면 변경 하실 수 있습니다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변경 뒤 저장 버튼을 클릭 하시면 각 월별 정산</a:t>
            </a:r>
            <a:endParaRPr lang="en-US" altLang="ko-KR" sz="1600" b="1" dirty="0"/>
          </a:p>
          <a:p>
            <a:r>
              <a:rPr lang="ko-KR" altLang="en-US" sz="1600" b="1" dirty="0"/>
              <a:t>내역이 처리 됩니다</a:t>
            </a:r>
            <a:r>
              <a:rPr lang="en-US" altLang="ko-KR" sz="1600" b="1" dirty="0"/>
              <a:t>. </a:t>
            </a:r>
          </a:p>
          <a:p>
            <a:r>
              <a:rPr lang="ko-KR" altLang="en-US" sz="1600" b="1" dirty="0"/>
              <a:t> </a:t>
            </a:r>
            <a:endParaRPr lang="en-US" altLang="ko-KR" sz="1600" b="1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05BB615A-9B8E-44C3-B682-E92404DECBAF}"/>
              </a:ext>
            </a:extLst>
          </p:cNvPr>
          <p:cNvSpPr/>
          <p:nvPr/>
        </p:nvSpPr>
        <p:spPr>
          <a:xfrm>
            <a:off x="174186" y="2304745"/>
            <a:ext cx="1211527" cy="13589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D6028D98-76DA-439C-AE0B-4D5E6F4A3F47}"/>
              </a:ext>
            </a:extLst>
          </p:cNvPr>
          <p:cNvSpPr/>
          <p:nvPr/>
        </p:nvSpPr>
        <p:spPr>
          <a:xfrm>
            <a:off x="533629" y="2148455"/>
            <a:ext cx="2426339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250917A-5680-4518-B404-8807F6F96DCD}"/>
              </a:ext>
            </a:extLst>
          </p:cNvPr>
          <p:cNvSpPr txBox="1"/>
          <p:nvPr/>
        </p:nvSpPr>
        <p:spPr>
          <a:xfrm>
            <a:off x="209593" y="4236565"/>
            <a:ext cx="967604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SCM </a:t>
            </a:r>
            <a:r>
              <a:rPr lang="ko-KR" altLang="en-US" sz="1600" b="1" dirty="0"/>
              <a:t>정산 자료 생성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출고내역에 </a:t>
            </a:r>
            <a:r>
              <a:rPr lang="ko-KR" altLang="en-US" b="1" dirty="0">
                <a:solidFill>
                  <a:srgbClr val="FF0000"/>
                </a:solidFill>
              </a:rPr>
              <a:t>정산일자의 월별 기준</a:t>
            </a:r>
            <a:r>
              <a:rPr lang="ko-KR" altLang="en-US" sz="1600" b="1" dirty="0"/>
              <a:t>으로 </a:t>
            </a:r>
            <a:r>
              <a:rPr lang="ko-KR" altLang="en-US" b="1" dirty="0">
                <a:solidFill>
                  <a:srgbClr val="FF0000"/>
                </a:solidFill>
              </a:rPr>
              <a:t>정산 데이터를 자동으로 생성 </a:t>
            </a:r>
            <a:r>
              <a:rPr lang="ko-KR" altLang="en-US" sz="1600" b="1" dirty="0"/>
              <a:t>해서 </a:t>
            </a:r>
            <a:endParaRPr lang="en-US" altLang="ko-KR" sz="1600" b="1" dirty="0"/>
          </a:p>
          <a:p>
            <a:r>
              <a:rPr lang="en-US" altLang="ko-KR" sz="1600" b="1" dirty="0"/>
              <a:t>                             </a:t>
            </a:r>
            <a:r>
              <a:rPr lang="ko-KR" altLang="en-US" sz="1600" b="1" dirty="0"/>
              <a:t>정산자료를 만들어 줍니다</a:t>
            </a:r>
            <a:r>
              <a:rPr lang="en-US" altLang="ko-KR" sz="1600" b="1" dirty="0"/>
              <a:t>.</a:t>
            </a:r>
          </a:p>
          <a:p>
            <a:r>
              <a:rPr lang="en-US" altLang="ko-KR" sz="1600" b="1" dirty="0"/>
              <a:t>(V)</a:t>
            </a:r>
            <a:r>
              <a:rPr lang="ko-KR" altLang="en-US" sz="1600" b="1" dirty="0"/>
              <a:t>건 부가세 계산 </a:t>
            </a:r>
            <a:r>
              <a:rPr lang="en-US" altLang="ko-KR" sz="1600" b="1" dirty="0"/>
              <a:t>: </a:t>
            </a:r>
            <a:r>
              <a:rPr lang="ko-KR" altLang="en-US" b="1" dirty="0">
                <a:solidFill>
                  <a:srgbClr val="FF0000"/>
                </a:solidFill>
              </a:rPr>
              <a:t>체크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선택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sz="1600" b="1" dirty="0"/>
              <a:t>된 데이터에 부가세를 </a:t>
            </a:r>
            <a:r>
              <a:rPr lang="ko-KR" altLang="en-US" b="1" dirty="0">
                <a:solidFill>
                  <a:srgbClr val="FF0000"/>
                </a:solidFill>
              </a:rPr>
              <a:t>자동으로 입력</a:t>
            </a:r>
            <a:r>
              <a:rPr lang="en-US" altLang="ko-KR" b="1" dirty="0">
                <a:solidFill>
                  <a:srgbClr val="FF0000"/>
                </a:solidFill>
              </a:rPr>
              <a:t>,</a:t>
            </a:r>
            <a:r>
              <a:rPr lang="ko-KR" altLang="en-US" b="1" dirty="0">
                <a:solidFill>
                  <a:srgbClr val="FF0000"/>
                </a:solidFill>
              </a:rPr>
              <a:t>계산</a:t>
            </a:r>
            <a:r>
              <a:rPr lang="ko-KR" altLang="en-US" sz="1600" b="1" dirty="0"/>
              <a:t>해 준다</a:t>
            </a:r>
            <a:r>
              <a:rPr lang="en-US" altLang="ko-KR" sz="1600" b="1" dirty="0"/>
              <a:t>.</a:t>
            </a:r>
          </a:p>
          <a:p>
            <a:r>
              <a:rPr lang="en-US" altLang="ko-KR" sz="1600" b="1" dirty="0"/>
              <a:t>(V)</a:t>
            </a:r>
            <a:r>
              <a:rPr lang="ko-KR" altLang="en-US" sz="1600" b="1" dirty="0"/>
              <a:t>건 환율적용 </a:t>
            </a:r>
            <a:r>
              <a:rPr lang="en-US" altLang="ko-KR" sz="1600" b="1" dirty="0"/>
              <a:t>: </a:t>
            </a:r>
            <a:r>
              <a:rPr lang="ko-KR" altLang="en-US" b="1" dirty="0">
                <a:solidFill>
                  <a:srgbClr val="FF0000"/>
                </a:solidFill>
              </a:rPr>
              <a:t>체크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선택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sz="1600" b="1" dirty="0"/>
              <a:t>된 내역에 데이터에 환율 금액을 입력해주고 </a:t>
            </a:r>
            <a:r>
              <a:rPr lang="ko-KR" altLang="en-US" b="1" dirty="0">
                <a:solidFill>
                  <a:srgbClr val="FF0000"/>
                </a:solidFill>
              </a:rPr>
              <a:t>자동 계산</a:t>
            </a:r>
            <a:r>
              <a:rPr lang="ko-KR" altLang="en-US" sz="1600" b="1" dirty="0"/>
              <a:t>해 준다</a:t>
            </a:r>
            <a:r>
              <a:rPr lang="en-US" altLang="ko-KR" sz="1600" b="1" dirty="0"/>
              <a:t>.</a:t>
            </a:r>
          </a:p>
          <a:p>
            <a:r>
              <a:rPr lang="en-US" altLang="ko-KR" sz="1600" b="1" dirty="0"/>
              <a:t>AJ</a:t>
            </a:r>
            <a:r>
              <a:rPr lang="ko-KR" altLang="en-US" sz="1600" b="1" dirty="0"/>
              <a:t>확정 </a:t>
            </a:r>
            <a:r>
              <a:rPr lang="en-US" altLang="ko-KR" sz="1600" b="1" dirty="0"/>
              <a:t>: </a:t>
            </a:r>
            <a:r>
              <a:rPr lang="ko-KR" altLang="en-US" sz="1600" b="1" dirty="0" err="1"/>
              <a:t>아진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장현에서 확정된 내역은 </a:t>
            </a:r>
            <a:r>
              <a:rPr lang="en-US" altLang="ko-KR" b="1" dirty="0">
                <a:solidFill>
                  <a:srgbClr val="FF0000"/>
                </a:solidFill>
              </a:rPr>
              <a:t>SCM </a:t>
            </a:r>
            <a:r>
              <a:rPr lang="ko-KR" altLang="en-US" b="1" dirty="0">
                <a:solidFill>
                  <a:srgbClr val="FF0000"/>
                </a:solidFill>
              </a:rPr>
              <a:t>업체에서 수정</a:t>
            </a:r>
            <a:r>
              <a:rPr lang="en-US" altLang="ko-KR" b="1" dirty="0">
                <a:solidFill>
                  <a:srgbClr val="FF0000"/>
                </a:solidFill>
              </a:rPr>
              <a:t>/</a:t>
            </a:r>
            <a:r>
              <a:rPr lang="ko-KR" altLang="en-US" b="1" dirty="0">
                <a:solidFill>
                  <a:srgbClr val="FF0000"/>
                </a:solidFill>
              </a:rPr>
              <a:t>삭제</a:t>
            </a:r>
            <a:r>
              <a:rPr lang="ko-KR" altLang="en-US" sz="1600" b="1" dirty="0"/>
              <a:t>가 되지 않음 </a:t>
            </a:r>
          </a:p>
        </p:txBody>
      </p:sp>
    </p:spTree>
    <p:extLst>
      <p:ext uri="{BB962C8B-B14F-4D97-AF65-F5344CB8AC3E}">
        <p14:creationId xmlns:p14="http://schemas.microsoft.com/office/powerpoint/2010/main" xmlns="" val="1673110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1F2249B6-9A8F-42D3-8E93-1EC056456B1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9718" y="1584612"/>
            <a:ext cx="5317775" cy="1402253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AB053C96-C347-4399-A859-D4EB69F60B8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945" y="884982"/>
            <a:ext cx="9307841" cy="73525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5-7.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재고 및 청구현황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원단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24</a:t>
            </a:fld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E0FFB1-EB5B-4DCD-B20C-F830FE235C55}"/>
              </a:ext>
            </a:extLst>
          </p:cNvPr>
          <p:cNvSpPr txBox="1"/>
          <p:nvPr/>
        </p:nvSpPr>
        <p:spPr>
          <a:xfrm>
            <a:off x="192875" y="582056"/>
            <a:ext cx="9242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재고 및 청구서를 엑셀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한글</a:t>
            </a:r>
            <a:r>
              <a:rPr lang="en-US" altLang="ko-KR" sz="1600" b="1" dirty="0"/>
              <a:t>/PDF/DOC </a:t>
            </a:r>
            <a:r>
              <a:rPr lang="ko-KR" altLang="en-US" sz="1600" b="1" dirty="0"/>
              <a:t>파일별로 변환 및 출력 할 수 있는 프로그램 </a:t>
            </a:r>
            <a:endParaRPr lang="en-US" altLang="ko-KR" sz="1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355CBF4-4EC9-416B-9369-FEC37FB2B9C4}"/>
              </a:ext>
            </a:extLst>
          </p:cNvPr>
          <p:cNvSpPr txBox="1"/>
          <p:nvPr/>
        </p:nvSpPr>
        <p:spPr>
          <a:xfrm>
            <a:off x="4431817" y="1284042"/>
            <a:ext cx="864096" cy="600164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b="1" dirty="0"/>
              <a:t>원재료</a:t>
            </a:r>
            <a:endParaRPr lang="en-US" altLang="ko-KR" sz="1100" b="1" dirty="0"/>
          </a:p>
          <a:p>
            <a:r>
              <a:rPr lang="ko-KR" altLang="en-US" sz="1100" b="1" dirty="0"/>
              <a:t>제품</a:t>
            </a:r>
            <a:endParaRPr lang="en-US" altLang="ko-KR" sz="1100" b="1" dirty="0"/>
          </a:p>
          <a:p>
            <a:r>
              <a:rPr lang="ko-KR" altLang="en-US" sz="1100" b="1" dirty="0"/>
              <a:t>청구서</a:t>
            </a:r>
            <a:endParaRPr lang="en-US" altLang="ko-KR" sz="1100" b="1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93223822-DFA4-45DC-A2C4-F1F362A0F66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9718" y="2793773"/>
            <a:ext cx="5665837" cy="162791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56EC1DDF-7BEB-4ED4-A6EC-135AEE987A5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7200" y="4490993"/>
            <a:ext cx="6755482" cy="156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50688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720080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6-1.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편직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편직업체 상황판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25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31BDE94A-C01A-4402-9BA1-B5DAF500E1D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40369" y="1553796"/>
            <a:ext cx="6780081" cy="48025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41094E4-3263-4163-97F2-8A70168A0EC8}"/>
              </a:ext>
            </a:extLst>
          </p:cNvPr>
          <p:cNvSpPr txBox="1"/>
          <p:nvPr/>
        </p:nvSpPr>
        <p:spPr>
          <a:xfrm>
            <a:off x="318082" y="675474"/>
            <a:ext cx="9242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염색</a:t>
            </a:r>
            <a:r>
              <a:rPr lang="en-US" altLang="ko-KR" sz="1600" b="1" dirty="0"/>
              <a:t>/</a:t>
            </a:r>
            <a:r>
              <a:rPr lang="ko-KR" altLang="en-US" sz="1600" b="1" dirty="0" err="1"/>
              <a:t>후가공</a:t>
            </a:r>
            <a:r>
              <a:rPr lang="ko-KR" altLang="en-US" sz="1600" b="1" dirty="0"/>
              <a:t> 업체의 작업의뢰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생산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출고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정산 내역을 전일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금일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당일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전월 기준으로  </a:t>
            </a:r>
            <a:endParaRPr lang="en-US" altLang="ko-KR" sz="1600" b="1" dirty="0"/>
          </a:p>
          <a:p>
            <a:r>
              <a:rPr lang="en-US" altLang="ko-KR" sz="1600" b="1" dirty="0"/>
              <a:t>  </a:t>
            </a:r>
            <a:r>
              <a:rPr lang="ko-KR" altLang="en-US" sz="1600" b="1" dirty="0"/>
              <a:t>집계 해 주는 상황판 입니다</a:t>
            </a:r>
            <a:r>
              <a:rPr lang="en-US" altLang="ko-KR" sz="1600" b="1" dirty="0"/>
              <a:t>. </a:t>
            </a:r>
            <a:endParaRPr lang="ko-KR" altLang="en-US" sz="1600" b="1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5C0FD396-A86E-4F28-A72A-E272028A3F30}"/>
              </a:ext>
            </a:extLst>
          </p:cNvPr>
          <p:cNvSpPr/>
          <p:nvPr/>
        </p:nvSpPr>
        <p:spPr>
          <a:xfrm>
            <a:off x="6968430" y="1553796"/>
            <a:ext cx="245202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31CB268F-EE19-4C16-9971-1638128EF31C}"/>
              </a:ext>
            </a:extLst>
          </p:cNvPr>
          <p:cNvGrpSpPr/>
          <p:nvPr/>
        </p:nvGrpSpPr>
        <p:grpSpPr>
          <a:xfrm>
            <a:off x="227131" y="1578948"/>
            <a:ext cx="2047876" cy="2673872"/>
            <a:chOff x="199677" y="1628800"/>
            <a:chExt cx="2047876" cy="267387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xmlns="" id="{CB6FF37F-54EF-441C-B68F-856BAC07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678" y="1628800"/>
              <a:ext cx="2047875" cy="1638300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xmlns="" id="{0A962E17-9E70-45A5-9D0D-ED216EEF2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9677" y="3150608"/>
              <a:ext cx="2047875" cy="1152064"/>
            </a:xfrm>
            <a:prstGeom prst="rect">
              <a:avLst/>
            </a:prstGeom>
          </p:spPr>
        </p:pic>
      </p:grp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5056E1ED-3A11-4B34-819B-1B36CF78E685}"/>
              </a:ext>
            </a:extLst>
          </p:cNvPr>
          <p:cNvSpPr/>
          <p:nvPr/>
        </p:nvSpPr>
        <p:spPr>
          <a:xfrm>
            <a:off x="179263" y="1861346"/>
            <a:ext cx="2252663" cy="3130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207435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xmlns="" id="{7010ECF1-BCB9-4C88-AEB7-3230B21A62AE}"/>
              </a:ext>
            </a:extLst>
          </p:cNvPr>
          <p:cNvGrpSpPr/>
          <p:nvPr/>
        </p:nvGrpSpPr>
        <p:grpSpPr>
          <a:xfrm>
            <a:off x="225550" y="1698789"/>
            <a:ext cx="2047876" cy="2673872"/>
            <a:chOff x="199677" y="1628800"/>
            <a:chExt cx="2047876" cy="2673872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xmlns="" id="{86D1BF20-2515-4D01-8D94-6338BD5F0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678" y="1628800"/>
              <a:ext cx="2047875" cy="1638300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xmlns="" id="{BF26DD10-9DB7-44FE-9D96-920C1146B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9677" y="3150608"/>
              <a:ext cx="2047875" cy="1152064"/>
            </a:xfrm>
            <a:prstGeom prst="rect">
              <a:avLst/>
            </a:prstGeom>
          </p:spPr>
        </p:pic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4FC3E06D-5B72-4868-98AC-264BF3FED18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80457" y="1691541"/>
            <a:ext cx="7408894" cy="396380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6-2.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편직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작업지시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LIST(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편직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112446" y="6366529"/>
            <a:ext cx="2302751" cy="357211"/>
          </a:xfrm>
        </p:spPr>
        <p:txBody>
          <a:bodyPr/>
          <a:lstStyle/>
          <a:p>
            <a:fld id="{0BFA8B7B-8ED8-4BAA-9247-51BE5E4B003A}" type="slidenum">
              <a:rPr lang="ko-KR" altLang="en-US" smtClean="0"/>
              <a:pPr/>
              <a:t>26</a:t>
            </a:fld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D1F0006E-C370-4A86-A66A-2AE68133816F}"/>
              </a:ext>
            </a:extLst>
          </p:cNvPr>
          <p:cNvSpPr/>
          <p:nvPr/>
        </p:nvSpPr>
        <p:spPr>
          <a:xfrm>
            <a:off x="154347" y="2239350"/>
            <a:ext cx="2021556" cy="2817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CCD2AF6A-09E9-410E-8BE5-27EBB91A7DFA}"/>
              </a:ext>
            </a:extLst>
          </p:cNvPr>
          <p:cNvSpPr/>
          <p:nvPr/>
        </p:nvSpPr>
        <p:spPr>
          <a:xfrm>
            <a:off x="6162737" y="5682099"/>
            <a:ext cx="3139392" cy="193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D318BEE-B557-4CCF-B269-6743DF889936}"/>
              </a:ext>
            </a:extLst>
          </p:cNvPr>
          <p:cNvSpPr txBox="1"/>
          <p:nvPr/>
        </p:nvSpPr>
        <p:spPr>
          <a:xfrm>
            <a:off x="318082" y="675474"/>
            <a:ext cx="92426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오더 내역에 등록된 각각 </a:t>
            </a:r>
            <a:r>
              <a:rPr lang="ko-KR" altLang="en-US" sz="1600" b="1" dirty="0" err="1"/>
              <a:t>가공소</a:t>
            </a:r>
            <a:r>
              <a:rPr lang="ko-KR" altLang="en-US" sz="1600" b="1" dirty="0"/>
              <a:t> 업체</a:t>
            </a:r>
            <a:r>
              <a:rPr lang="en-US" altLang="ko-KR" sz="1600" b="1" dirty="0"/>
              <a:t>(</a:t>
            </a:r>
            <a:r>
              <a:rPr lang="ko-KR" altLang="en-US" sz="1600" b="1" dirty="0"/>
              <a:t>원단</a:t>
            </a:r>
            <a:r>
              <a:rPr lang="en-US" altLang="ko-KR" sz="1600" b="1" dirty="0"/>
              <a:t>)</a:t>
            </a:r>
            <a:r>
              <a:rPr lang="ko-KR" altLang="en-US" sz="1600" b="1" dirty="0"/>
              <a:t>별로 작업 지시 내역을 확인 하는 곳입니다</a:t>
            </a:r>
            <a:r>
              <a:rPr lang="en-US" altLang="ko-KR" sz="1600" b="1" dirty="0"/>
              <a:t>.  </a:t>
            </a:r>
          </a:p>
          <a:p>
            <a:r>
              <a:rPr lang="ko-KR" altLang="en-US" sz="1600" b="1" dirty="0"/>
              <a:t>처리 내역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작업지시서 출력</a:t>
            </a:r>
            <a:r>
              <a:rPr lang="en-US" altLang="ko-KR" sz="1600" b="1" dirty="0"/>
              <a:t>,</a:t>
            </a:r>
            <a:r>
              <a:rPr lang="ko-KR" altLang="en-US" sz="1600" b="1" dirty="0"/>
              <a:t>생산처리</a:t>
            </a:r>
            <a:r>
              <a:rPr lang="en-US" altLang="ko-KR" sz="1600" b="1" dirty="0"/>
              <a:t>,</a:t>
            </a:r>
            <a:r>
              <a:rPr lang="ko-KR" altLang="en-US" sz="1600" b="1" dirty="0"/>
              <a:t>출고처리</a:t>
            </a:r>
            <a:endParaRPr lang="en-US" altLang="ko-KR" sz="1600" b="1" dirty="0"/>
          </a:p>
          <a:p>
            <a:r>
              <a:rPr lang="ko-KR" altLang="en-US" sz="1600" b="1" dirty="0"/>
              <a:t>접수확인 </a:t>
            </a:r>
            <a:r>
              <a:rPr lang="en-US" altLang="ko-KR" sz="1600" b="1" dirty="0"/>
              <a:t>: SCM </a:t>
            </a:r>
            <a:r>
              <a:rPr lang="ko-KR" altLang="en-US" sz="1600" b="1" dirty="0"/>
              <a:t>업체에서 접수 내역을 확인 하신 뒤 저장을 하시면 해당 오더 건은 수정 불가</a:t>
            </a:r>
            <a:r>
              <a:rPr lang="en-US" altLang="ko-KR" sz="1600" b="1" dirty="0"/>
              <a:t>.</a:t>
            </a:r>
            <a:r>
              <a:rPr lang="ko-KR" altLang="en-US" sz="1600" b="1" dirty="0"/>
              <a:t> 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0C58CC65-1822-4B5B-AC4E-9EF6E4422378}"/>
              </a:ext>
            </a:extLst>
          </p:cNvPr>
          <p:cNvSpPr/>
          <p:nvPr/>
        </p:nvSpPr>
        <p:spPr>
          <a:xfrm>
            <a:off x="7912766" y="1904993"/>
            <a:ext cx="502250" cy="2817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xmlns="" id="{1BA6A36E-73CD-43D9-91DB-B177A3B0E6A2}"/>
              </a:ext>
            </a:extLst>
          </p:cNvPr>
          <p:cNvSpPr/>
          <p:nvPr/>
        </p:nvSpPr>
        <p:spPr>
          <a:xfrm>
            <a:off x="2168851" y="2060848"/>
            <a:ext cx="894389" cy="5830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xmlns="" id="{E1311D0C-B7C1-48DD-B524-B3595D2C140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32326" y="2343735"/>
            <a:ext cx="3141491" cy="4198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92741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D7A07963-7547-4FA6-80BE-88B6BCB4A4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622" y="2074328"/>
            <a:ext cx="9437536" cy="128266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6-2.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편직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작업지시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LIST(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편직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 -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생산처리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-)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27</a:t>
            </a:fld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208D7A9E-1634-416A-A361-715E606CCA47}"/>
              </a:ext>
            </a:extLst>
          </p:cNvPr>
          <p:cNvSpPr/>
          <p:nvPr/>
        </p:nvSpPr>
        <p:spPr>
          <a:xfrm>
            <a:off x="214364" y="2715660"/>
            <a:ext cx="9534053" cy="215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D430BFF-FE59-4C13-A620-D23B25C148C1}"/>
              </a:ext>
            </a:extLst>
          </p:cNvPr>
          <p:cNvSpPr txBox="1"/>
          <p:nvPr/>
        </p:nvSpPr>
        <p:spPr>
          <a:xfrm>
            <a:off x="318082" y="675474"/>
            <a:ext cx="924263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작업지시 내역 확인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확인 할 내역을  </a:t>
            </a:r>
            <a:r>
              <a:rPr lang="ko-KR" altLang="en-US" b="1" dirty="0">
                <a:solidFill>
                  <a:srgbClr val="FF0000"/>
                </a:solidFill>
              </a:rPr>
              <a:t>더블 클릭 </a:t>
            </a:r>
            <a:r>
              <a:rPr lang="ko-KR" altLang="en-US" sz="1600" b="1" dirty="0"/>
              <a:t>하시면 해당 항목으로 처리된 생산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출고처리 </a:t>
            </a:r>
            <a:endParaRPr lang="en-US" altLang="ko-KR" sz="1600" b="1" dirty="0"/>
          </a:p>
          <a:p>
            <a:r>
              <a:rPr lang="ko-KR" altLang="en-US" sz="1600" b="1" dirty="0"/>
              <a:t>                            내역이</a:t>
            </a:r>
            <a:r>
              <a:rPr lang="en-US" altLang="ko-KR" sz="1600" b="1" dirty="0"/>
              <a:t> </a:t>
            </a:r>
            <a:r>
              <a:rPr lang="ko-KR" altLang="en-US" sz="1600" b="1" dirty="0"/>
              <a:t>조회 됩니다</a:t>
            </a:r>
            <a:r>
              <a:rPr lang="en-US" altLang="ko-KR" sz="1600" b="1" dirty="0"/>
              <a:t>.</a:t>
            </a:r>
          </a:p>
          <a:p>
            <a:r>
              <a:rPr lang="ko-KR" altLang="en-US" sz="1600" b="1" dirty="0"/>
              <a:t>생산처리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처리 하실 작업내용을 선택 후 생산 처리 버튼을 클릭 하시면 </a:t>
            </a:r>
            <a:r>
              <a:rPr lang="ko-KR" altLang="en-US" b="1" dirty="0">
                <a:solidFill>
                  <a:srgbClr val="FF0000"/>
                </a:solidFill>
              </a:rPr>
              <a:t>생산 처리 할 잔량</a:t>
            </a:r>
            <a:r>
              <a:rPr lang="ko-KR" altLang="en-US" sz="1600" b="1" dirty="0"/>
              <a:t>이   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sz="1600" b="1" dirty="0"/>
              <a:t>생산 수량에 자동 입력 됩니다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그 후 변경 내역이 존재 하시면 수량 변경 입력 후 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b="1" dirty="0">
                <a:solidFill>
                  <a:srgbClr val="FF0000"/>
                </a:solidFill>
              </a:rPr>
              <a:t>저장 </a:t>
            </a:r>
            <a:r>
              <a:rPr lang="ko-KR" altLang="en-US" sz="1600" b="1" dirty="0"/>
              <a:t>버튼을 클릭 하시면 생산된 내역이 </a:t>
            </a:r>
            <a:r>
              <a:rPr lang="ko-KR" altLang="en-US" b="1" dirty="0">
                <a:solidFill>
                  <a:srgbClr val="FF0000"/>
                </a:solidFill>
              </a:rPr>
              <a:t>입력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저장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sz="1600" b="1" dirty="0"/>
              <a:t>됩니다</a:t>
            </a:r>
            <a:r>
              <a:rPr lang="en-US" altLang="ko-KR" sz="1600" b="1" dirty="0"/>
              <a:t>.</a:t>
            </a:r>
            <a:endParaRPr lang="ko-KR" altLang="en-US" sz="1600" b="1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E670702D-9117-4508-969A-388E2AF07490}"/>
              </a:ext>
            </a:extLst>
          </p:cNvPr>
          <p:cNvSpPr/>
          <p:nvPr/>
        </p:nvSpPr>
        <p:spPr>
          <a:xfrm>
            <a:off x="6415226" y="2420509"/>
            <a:ext cx="648072" cy="2164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xmlns="" id="{0A32973E-1196-433C-A6E7-70F31F1DDB1D}"/>
              </a:ext>
            </a:extLst>
          </p:cNvPr>
          <p:cNvGrpSpPr/>
          <p:nvPr/>
        </p:nvGrpSpPr>
        <p:grpSpPr>
          <a:xfrm>
            <a:off x="205963" y="3505279"/>
            <a:ext cx="9542454" cy="2501133"/>
            <a:chOff x="205963" y="3505279"/>
            <a:chExt cx="9542454" cy="2501133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xmlns="" id="{188C45FE-ECE8-4885-8B13-0A4B14DD6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5963" y="3505279"/>
              <a:ext cx="9542454" cy="2501133"/>
            </a:xfrm>
            <a:prstGeom prst="rect">
              <a:avLst/>
            </a:prstGeom>
          </p:spPr>
        </p:pic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xmlns="" id="{6F1D6A9E-FE52-4EA3-8482-87C65730B7F1}"/>
                </a:ext>
              </a:extLst>
            </p:cNvPr>
            <p:cNvSpPr/>
            <p:nvPr/>
          </p:nvSpPr>
          <p:spPr>
            <a:xfrm flipV="1">
              <a:off x="5168230" y="5858604"/>
              <a:ext cx="2188665" cy="1184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3804187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7B66BAFE-542F-4CF8-A1EE-B7BDA682239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6714" y="1832067"/>
            <a:ext cx="9437536" cy="128266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6-2.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편직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작업지시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LIST(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편직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 -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출고처리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-)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28</a:t>
            </a:fld>
            <a:endParaRPr lang="ko-KR" altLang="en-US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208D7A9E-1634-416A-A361-715E606CCA47}"/>
              </a:ext>
            </a:extLst>
          </p:cNvPr>
          <p:cNvSpPr/>
          <p:nvPr/>
        </p:nvSpPr>
        <p:spPr>
          <a:xfrm>
            <a:off x="195952" y="2536981"/>
            <a:ext cx="9534053" cy="215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D430BFF-FE59-4C13-A620-D23B25C148C1}"/>
              </a:ext>
            </a:extLst>
          </p:cNvPr>
          <p:cNvSpPr txBox="1"/>
          <p:nvPr/>
        </p:nvSpPr>
        <p:spPr>
          <a:xfrm>
            <a:off x="318082" y="675474"/>
            <a:ext cx="92426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출고처리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처리 하실 작업내용을 선택 후 출고처리 버튼을 클릭 하시면 </a:t>
            </a:r>
            <a:r>
              <a:rPr lang="ko-KR" altLang="en-US" sz="1600" b="1" dirty="0">
                <a:solidFill>
                  <a:srgbClr val="FF0000"/>
                </a:solidFill>
              </a:rPr>
              <a:t>생산 처리 된 수량</a:t>
            </a:r>
            <a:r>
              <a:rPr lang="ko-KR" altLang="en-US" sz="1600" b="1" dirty="0"/>
              <a:t>이   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sz="1600" b="1" dirty="0"/>
              <a:t>출고수량에 자동 입력 됩니다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그 후 변경 내역이 존재 하시면 수량 변경 입력 후 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sz="1600" b="1" dirty="0">
                <a:solidFill>
                  <a:srgbClr val="FF0000"/>
                </a:solidFill>
              </a:rPr>
              <a:t>저장 </a:t>
            </a:r>
            <a:r>
              <a:rPr lang="ko-KR" altLang="en-US" sz="1600" b="1" dirty="0"/>
              <a:t>버튼을 클릭 하시면 출고 내역이 </a:t>
            </a:r>
            <a:r>
              <a:rPr lang="ko-KR" altLang="en-US" sz="1600" b="1" dirty="0">
                <a:solidFill>
                  <a:srgbClr val="FF0000"/>
                </a:solidFill>
              </a:rPr>
              <a:t>입력</a:t>
            </a:r>
            <a:r>
              <a:rPr lang="en-US" altLang="ko-KR" sz="1600" b="1" dirty="0">
                <a:solidFill>
                  <a:srgbClr val="FF0000"/>
                </a:solidFill>
              </a:rPr>
              <a:t>(</a:t>
            </a:r>
            <a:r>
              <a:rPr lang="ko-KR" altLang="en-US" sz="1600" b="1" dirty="0">
                <a:solidFill>
                  <a:srgbClr val="FF0000"/>
                </a:solidFill>
              </a:rPr>
              <a:t>저장</a:t>
            </a:r>
            <a:r>
              <a:rPr lang="en-US" altLang="ko-KR" sz="1600" b="1" dirty="0">
                <a:solidFill>
                  <a:srgbClr val="FF0000"/>
                </a:solidFill>
              </a:rPr>
              <a:t>)</a:t>
            </a:r>
            <a:r>
              <a:rPr lang="ko-KR" altLang="en-US" sz="1600" b="1" dirty="0"/>
              <a:t>됩니다</a:t>
            </a:r>
            <a:r>
              <a:rPr lang="en-US" altLang="ko-KR" sz="1600" b="1" dirty="0"/>
              <a:t>.</a:t>
            </a:r>
            <a:endParaRPr lang="ko-KR" altLang="en-US" sz="1600" b="1" dirty="0"/>
          </a:p>
          <a:p>
            <a:r>
              <a:rPr lang="ko-KR" altLang="en-US" sz="1600" b="1" dirty="0" err="1"/>
              <a:t>새로고침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: </a:t>
            </a:r>
            <a:r>
              <a:rPr lang="ko-KR" altLang="en-US" sz="1600" b="1" dirty="0" err="1"/>
              <a:t>새로고침</a:t>
            </a:r>
            <a:r>
              <a:rPr lang="ko-KR" altLang="en-US" sz="1600" b="1" dirty="0"/>
              <a:t> 버튼을 클릭 하시면 </a:t>
            </a:r>
            <a:r>
              <a:rPr lang="ko-KR" altLang="en-US" b="1" dirty="0">
                <a:solidFill>
                  <a:srgbClr val="FF0000"/>
                </a:solidFill>
              </a:rPr>
              <a:t>생산</a:t>
            </a:r>
            <a:r>
              <a:rPr lang="en-US" altLang="ko-KR" b="1" dirty="0">
                <a:solidFill>
                  <a:srgbClr val="FF0000"/>
                </a:solidFill>
              </a:rPr>
              <a:t>/</a:t>
            </a:r>
            <a:r>
              <a:rPr lang="ko-KR" altLang="en-US" b="1" dirty="0">
                <a:solidFill>
                  <a:srgbClr val="FF0000"/>
                </a:solidFill>
              </a:rPr>
              <a:t>출고 처리된 내역이 재 조회 </a:t>
            </a:r>
            <a:r>
              <a:rPr lang="ko-KR" altLang="en-US" sz="1600" b="1" dirty="0"/>
              <a:t>됩니다</a:t>
            </a:r>
            <a:r>
              <a:rPr lang="en-US" altLang="ko-KR" sz="1600" b="1" dirty="0"/>
              <a:t>.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13861F25-FA43-44A6-A8BA-1825C25408E1}"/>
              </a:ext>
            </a:extLst>
          </p:cNvPr>
          <p:cNvSpPr/>
          <p:nvPr/>
        </p:nvSpPr>
        <p:spPr>
          <a:xfrm>
            <a:off x="6945570" y="2139008"/>
            <a:ext cx="64807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634D938E-C101-4064-8130-79395BA5BF94}"/>
              </a:ext>
            </a:extLst>
          </p:cNvPr>
          <p:cNvSpPr/>
          <p:nvPr/>
        </p:nvSpPr>
        <p:spPr>
          <a:xfrm>
            <a:off x="8912646" y="4812402"/>
            <a:ext cx="648072" cy="11752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508C40B-78B2-451E-9446-8ABAF193FE7E}"/>
              </a:ext>
            </a:extLst>
          </p:cNvPr>
          <p:cNvSpPr txBox="1"/>
          <p:nvPr/>
        </p:nvSpPr>
        <p:spPr>
          <a:xfrm>
            <a:off x="410603" y="4651820"/>
            <a:ext cx="4814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>
                <a:solidFill>
                  <a:srgbClr val="FF0000"/>
                </a:solidFill>
              </a:rPr>
              <a:t>출고 처리시 정산 일자를 변경 할 수 있음 가공료 정산 시</a:t>
            </a:r>
            <a:endParaRPr lang="en-US" altLang="ko-KR" sz="1400" b="1" dirty="0">
              <a:solidFill>
                <a:srgbClr val="FF0000"/>
              </a:solidFill>
            </a:endParaRPr>
          </a:p>
          <a:p>
            <a:r>
              <a:rPr lang="ko-KR" altLang="en-US" sz="1400" b="1" dirty="0">
                <a:solidFill>
                  <a:srgbClr val="FF0000"/>
                </a:solidFill>
              </a:rPr>
              <a:t>정산 일자의 월 기준으로 가공료 정산 데이터를 생성함 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5BC26662-AA3C-4D8A-8488-62FEB1BE1363}"/>
              </a:ext>
            </a:extLst>
          </p:cNvPr>
          <p:cNvGrpSpPr/>
          <p:nvPr/>
        </p:nvGrpSpPr>
        <p:grpSpPr>
          <a:xfrm>
            <a:off x="217477" y="3091247"/>
            <a:ext cx="9437535" cy="3296443"/>
            <a:chOff x="217477" y="3091247"/>
            <a:chExt cx="9437535" cy="3296443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xmlns="" id="{669F729C-80A4-4D62-A309-B57B0B091B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7477" y="3091247"/>
              <a:ext cx="9437535" cy="3296443"/>
            </a:xfrm>
            <a:prstGeom prst="rect">
              <a:avLst/>
            </a:prstGeom>
          </p:spPr>
        </p:pic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6017F9B8-EED6-412D-836C-D18DC554A13A}"/>
                </a:ext>
              </a:extLst>
            </p:cNvPr>
            <p:cNvSpPr/>
            <p:nvPr/>
          </p:nvSpPr>
          <p:spPr>
            <a:xfrm flipV="1">
              <a:off x="5223535" y="6188164"/>
              <a:ext cx="2188665" cy="157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8864566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6D200897-400D-4AC5-BE6D-7BF9F856FDC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593" y="1628800"/>
            <a:ext cx="9128671" cy="244107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6-3.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편직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편직 가공료 정산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29</a:t>
            </a:fld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E0FFB1-EB5B-4DCD-B20C-F830FE235C55}"/>
              </a:ext>
            </a:extLst>
          </p:cNvPr>
          <p:cNvSpPr txBox="1"/>
          <p:nvPr/>
        </p:nvSpPr>
        <p:spPr>
          <a:xfrm>
            <a:off x="274216" y="607040"/>
            <a:ext cx="92426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원단 가공료 정산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각각의  </a:t>
            </a:r>
            <a:r>
              <a:rPr lang="en-US" altLang="ko-KR" sz="1600" b="1" dirty="0"/>
              <a:t>SCM </a:t>
            </a:r>
            <a:r>
              <a:rPr lang="ko-KR" altLang="en-US" sz="1600" b="1" dirty="0"/>
              <a:t>업체에서  출고 된 데이터의 정산일자의 월별 처리 데이터를 가지고  가공료에 정산 자료를 자동으로 생성해 줍니다</a:t>
            </a:r>
            <a:r>
              <a:rPr lang="en-US" altLang="ko-KR" sz="1600" b="1" dirty="0"/>
              <a:t>. SCM </a:t>
            </a:r>
            <a:r>
              <a:rPr lang="ko-KR" altLang="en-US" sz="1600" b="1" dirty="0"/>
              <a:t>업체는 정산수량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정산단가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정산금액 </a:t>
            </a:r>
            <a:endParaRPr lang="en-US" altLang="ko-KR" sz="1600" b="1" dirty="0"/>
          </a:p>
          <a:p>
            <a:r>
              <a:rPr lang="ko-KR" altLang="en-US" sz="1600" b="1" dirty="0"/>
              <a:t>내역에 변경 사항 있으시면 변경 하실 수 있습니다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변경 뒤 저장 버튼을 클릭 하시면 각 월별 정산</a:t>
            </a:r>
            <a:endParaRPr lang="en-US" altLang="ko-KR" sz="1600" b="1" dirty="0"/>
          </a:p>
          <a:p>
            <a:r>
              <a:rPr lang="ko-KR" altLang="en-US" sz="1600" b="1" dirty="0"/>
              <a:t>내역이 처리 됩니다</a:t>
            </a:r>
            <a:r>
              <a:rPr lang="en-US" altLang="ko-KR" sz="1600" b="1" dirty="0"/>
              <a:t>. </a:t>
            </a:r>
          </a:p>
          <a:p>
            <a:r>
              <a:rPr lang="ko-KR" altLang="en-US" sz="1600" b="1" dirty="0"/>
              <a:t> </a:t>
            </a:r>
            <a:endParaRPr lang="en-US" altLang="ko-KR" sz="1600" b="1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05BB615A-9B8E-44C3-B682-E92404DECBAF}"/>
              </a:ext>
            </a:extLst>
          </p:cNvPr>
          <p:cNvSpPr/>
          <p:nvPr/>
        </p:nvSpPr>
        <p:spPr>
          <a:xfrm>
            <a:off x="174186" y="2304745"/>
            <a:ext cx="1211527" cy="13589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xmlns="" id="{D6028D98-76DA-439C-AE0B-4D5E6F4A3F47}"/>
              </a:ext>
            </a:extLst>
          </p:cNvPr>
          <p:cNvSpPr/>
          <p:nvPr/>
        </p:nvSpPr>
        <p:spPr>
          <a:xfrm>
            <a:off x="533629" y="2148455"/>
            <a:ext cx="2426339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250917A-5680-4518-B404-8807F6F96DCD}"/>
              </a:ext>
            </a:extLst>
          </p:cNvPr>
          <p:cNvSpPr txBox="1"/>
          <p:nvPr/>
        </p:nvSpPr>
        <p:spPr>
          <a:xfrm>
            <a:off x="209593" y="4236565"/>
            <a:ext cx="967604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b="1" dirty="0"/>
              <a:t>SCM </a:t>
            </a:r>
            <a:r>
              <a:rPr lang="ko-KR" altLang="en-US" sz="1600" b="1" dirty="0"/>
              <a:t>정산 자료 생성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출고내역에 </a:t>
            </a:r>
            <a:r>
              <a:rPr lang="ko-KR" altLang="en-US" b="1" dirty="0">
                <a:solidFill>
                  <a:srgbClr val="FF0000"/>
                </a:solidFill>
              </a:rPr>
              <a:t>정산일자의 월별 기준</a:t>
            </a:r>
            <a:r>
              <a:rPr lang="ko-KR" altLang="en-US" sz="1600" b="1" dirty="0"/>
              <a:t>으로 </a:t>
            </a:r>
            <a:r>
              <a:rPr lang="ko-KR" altLang="en-US" b="1" dirty="0">
                <a:solidFill>
                  <a:srgbClr val="FF0000"/>
                </a:solidFill>
              </a:rPr>
              <a:t>정산 데이터를 자동으로 생성 </a:t>
            </a:r>
            <a:r>
              <a:rPr lang="ko-KR" altLang="en-US" sz="1600" b="1" dirty="0"/>
              <a:t>해서 </a:t>
            </a:r>
            <a:endParaRPr lang="en-US" altLang="ko-KR" sz="1600" b="1" dirty="0"/>
          </a:p>
          <a:p>
            <a:r>
              <a:rPr lang="en-US" altLang="ko-KR" sz="1600" b="1" dirty="0"/>
              <a:t>                             </a:t>
            </a:r>
            <a:r>
              <a:rPr lang="ko-KR" altLang="en-US" sz="1600" b="1" dirty="0"/>
              <a:t>정산자료를 만들어 줍니다</a:t>
            </a:r>
            <a:r>
              <a:rPr lang="en-US" altLang="ko-KR" sz="1600" b="1" dirty="0"/>
              <a:t>.</a:t>
            </a:r>
          </a:p>
          <a:p>
            <a:r>
              <a:rPr lang="en-US" altLang="ko-KR" sz="1600" b="1" dirty="0"/>
              <a:t>(V)</a:t>
            </a:r>
            <a:r>
              <a:rPr lang="ko-KR" altLang="en-US" sz="1600" b="1" dirty="0"/>
              <a:t>건 부가세 계산 </a:t>
            </a:r>
            <a:r>
              <a:rPr lang="en-US" altLang="ko-KR" sz="1600" b="1" dirty="0"/>
              <a:t>: </a:t>
            </a:r>
            <a:r>
              <a:rPr lang="ko-KR" altLang="en-US" b="1" dirty="0">
                <a:solidFill>
                  <a:srgbClr val="FF0000"/>
                </a:solidFill>
              </a:rPr>
              <a:t>체크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선택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sz="1600" b="1" dirty="0"/>
              <a:t>된 데이터에 부가세를 </a:t>
            </a:r>
            <a:r>
              <a:rPr lang="ko-KR" altLang="en-US" b="1" dirty="0">
                <a:solidFill>
                  <a:srgbClr val="FF0000"/>
                </a:solidFill>
              </a:rPr>
              <a:t>자동으로 입력</a:t>
            </a:r>
            <a:r>
              <a:rPr lang="en-US" altLang="ko-KR" b="1" dirty="0">
                <a:solidFill>
                  <a:srgbClr val="FF0000"/>
                </a:solidFill>
              </a:rPr>
              <a:t>,</a:t>
            </a:r>
            <a:r>
              <a:rPr lang="ko-KR" altLang="en-US" b="1" dirty="0">
                <a:solidFill>
                  <a:srgbClr val="FF0000"/>
                </a:solidFill>
              </a:rPr>
              <a:t>계산</a:t>
            </a:r>
            <a:r>
              <a:rPr lang="ko-KR" altLang="en-US" sz="1600" b="1" dirty="0"/>
              <a:t>해 준다</a:t>
            </a:r>
            <a:r>
              <a:rPr lang="en-US" altLang="ko-KR" sz="1600" b="1" dirty="0"/>
              <a:t>.</a:t>
            </a:r>
          </a:p>
          <a:p>
            <a:r>
              <a:rPr lang="en-US" altLang="ko-KR" sz="1600" b="1" dirty="0"/>
              <a:t>(V)</a:t>
            </a:r>
            <a:r>
              <a:rPr lang="ko-KR" altLang="en-US" sz="1600" b="1" dirty="0"/>
              <a:t>건 환율적용 </a:t>
            </a:r>
            <a:r>
              <a:rPr lang="en-US" altLang="ko-KR" sz="1600" b="1" dirty="0"/>
              <a:t>: </a:t>
            </a:r>
            <a:r>
              <a:rPr lang="ko-KR" altLang="en-US" b="1" dirty="0">
                <a:solidFill>
                  <a:srgbClr val="FF0000"/>
                </a:solidFill>
              </a:rPr>
              <a:t>체크</a:t>
            </a:r>
            <a:r>
              <a:rPr lang="en-US" altLang="ko-KR" b="1" dirty="0">
                <a:solidFill>
                  <a:srgbClr val="FF0000"/>
                </a:solidFill>
              </a:rPr>
              <a:t>(</a:t>
            </a:r>
            <a:r>
              <a:rPr lang="ko-KR" altLang="en-US" b="1" dirty="0">
                <a:solidFill>
                  <a:srgbClr val="FF0000"/>
                </a:solidFill>
              </a:rPr>
              <a:t>선택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sz="1600" b="1" dirty="0"/>
              <a:t>된 내역에 데이터에 환율 금액을 입력해주고 </a:t>
            </a:r>
            <a:r>
              <a:rPr lang="ko-KR" altLang="en-US" b="1" dirty="0">
                <a:solidFill>
                  <a:srgbClr val="FF0000"/>
                </a:solidFill>
              </a:rPr>
              <a:t>자동 계산</a:t>
            </a:r>
            <a:r>
              <a:rPr lang="ko-KR" altLang="en-US" sz="1600" b="1" dirty="0"/>
              <a:t>해 준다</a:t>
            </a:r>
            <a:r>
              <a:rPr lang="en-US" altLang="ko-KR" sz="1600" b="1" dirty="0"/>
              <a:t>.</a:t>
            </a:r>
          </a:p>
          <a:p>
            <a:r>
              <a:rPr lang="en-US" altLang="ko-KR" sz="1600" b="1" dirty="0"/>
              <a:t>AJ</a:t>
            </a:r>
            <a:r>
              <a:rPr lang="ko-KR" altLang="en-US" sz="1600" b="1" dirty="0"/>
              <a:t>확정 </a:t>
            </a:r>
            <a:r>
              <a:rPr lang="en-US" altLang="ko-KR" sz="1600" b="1" dirty="0"/>
              <a:t>: </a:t>
            </a:r>
            <a:r>
              <a:rPr lang="ko-KR" altLang="en-US" sz="1600" b="1" dirty="0" err="1"/>
              <a:t>아진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장현에서 확정된 내역은 </a:t>
            </a:r>
            <a:r>
              <a:rPr lang="en-US" altLang="ko-KR" b="1" dirty="0">
                <a:solidFill>
                  <a:srgbClr val="FF0000"/>
                </a:solidFill>
              </a:rPr>
              <a:t>SCM </a:t>
            </a:r>
            <a:r>
              <a:rPr lang="ko-KR" altLang="en-US" b="1" dirty="0">
                <a:solidFill>
                  <a:srgbClr val="FF0000"/>
                </a:solidFill>
              </a:rPr>
              <a:t>업체에서 수정</a:t>
            </a:r>
            <a:r>
              <a:rPr lang="en-US" altLang="ko-KR" b="1" dirty="0">
                <a:solidFill>
                  <a:srgbClr val="FF0000"/>
                </a:solidFill>
              </a:rPr>
              <a:t>/</a:t>
            </a:r>
            <a:r>
              <a:rPr lang="ko-KR" altLang="en-US" b="1" dirty="0">
                <a:solidFill>
                  <a:srgbClr val="FF0000"/>
                </a:solidFill>
              </a:rPr>
              <a:t>삭제</a:t>
            </a:r>
            <a:r>
              <a:rPr lang="ko-KR" altLang="en-US" sz="1600" b="1" dirty="0"/>
              <a:t>가 되지 않음 </a:t>
            </a:r>
          </a:p>
        </p:txBody>
      </p:sp>
    </p:spTree>
    <p:extLst>
      <p:ext uri="{BB962C8B-B14F-4D97-AF65-F5344CB8AC3E}">
        <p14:creationId xmlns:p14="http://schemas.microsoft.com/office/powerpoint/2010/main" xmlns="" val="3443038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A4020A55-EE9B-4B06-BE79-2DB49175D8C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469" y="1934703"/>
            <a:ext cx="8992114" cy="1283836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6-4.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편직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 입고 처리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30</a:t>
            </a:fld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D430BFF-FE59-4C13-A620-D23B25C148C1}"/>
              </a:ext>
            </a:extLst>
          </p:cNvPr>
          <p:cNvSpPr txBox="1"/>
          <p:nvPr/>
        </p:nvSpPr>
        <p:spPr>
          <a:xfrm>
            <a:off x="274216" y="607040"/>
            <a:ext cx="92426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입고확인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가공할 원재료 수량을 확인 처리 하는 프로그램 입니다</a:t>
            </a:r>
            <a:r>
              <a:rPr lang="en-US" altLang="ko-KR" sz="1600" b="1" dirty="0"/>
              <a:t>. </a:t>
            </a:r>
          </a:p>
          <a:p>
            <a:r>
              <a:rPr lang="en-US" altLang="ko-KR" sz="1600" b="1" dirty="0"/>
              <a:t>	    </a:t>
            </a:r>
            <a:r>
              <a:rPr lang="ko-KR" altLang="en-US" sz="1600" b="1" dirty="0"/>
              <a:t>입고 확인처리 방법은 입고확인을 선택을 하신 후 저장 버튼을 클릭 하시면 됩니다</a:t>
            </a:r>
            <a:r>
              <a:rPr lang="en-US" altLang="ko-KR" sz="1600" b="1" dirty="0"/>
              <a:t>.</a:t>
            </a:r>
          </a:p>
          <a:p>
            <a:r>
              <a:rPr lang="ko-KR" altLang="en-US" sz="1600" b="1" dirty="0"/>
              <a:t>반품등록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반품 처리 할 원재료 투입 내역을 선택 한 뒤 반품 등록 버튼을 클릭 하시면  해당 내역</a:t>
            </a:r>
            <a:endParaRPr lang="en-US" altLang="ko-KR" sz="1600" b="1" dirty="0"/>
          </a:p>
          <a:p>
            <a:r>
              <a:rPr lang="en-US" altLang="ko-KR" sz="1600" b="1" dirty="0"/>
              <a:t>              </a:t>
            </a:r>
            <a:r>
              <a:rPr lang="ko-KR" altLang="en-US" sz="1600" b="1" dirty="0"/>
              <a:t> 수량이나 기타 정보들이 자동으로 입력 됩니다</a:t>
            </a:r>
            <a:r>
              <a:rPr lang="en-US" altLang="ko-KR" sz="1600" b="1" dirty="0"/>
              <a:t>. </a:t>
            </a:r>
            <a:r>
              <a:rPr lang="ko-KR" altLang="en-US" sz="1600" b="1" dirty="0"/>
              <a:t>확인 후 수량내역을 변경 하시면  </a:t>
            </a:r>
            <a:endParaRPr lang="en-US" altLang="ko-KR" sz="1600" b="1" dirty="0"/>
          </a:p>
          <a:p>
            <a:r>
              <a:rPr lang="en-US" altLang="ko-KR" sz="1600" b="1" dirty="0"/>
              <a:t>               </a:t>
            </a:r>
            <a:r>
              <a:rPr lang="ko-KR" altLang="en-US" sz="1600" b="1" dirty="0"/>
              <a:t>반품 내역이 등록 되어 집니다</a:t>
            </a:r>
            <a:r>
              <a:rPr lang="en-US" altLang="ko-KR" sz="1600" b="1" dirty="0"/>
              <a:t>.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1861B10B-6CD0-4BB1-BBBA-E59CCD2B75FD}"/>
              </a:ext>
            </a:extLst>
          </p:cNvPr>
          <p:cNvSpPr/>
          <p:nvPr/>
        </p:nvSpPr>
        <p:spPr>
          <a:xfrm>
            <a:off x="274216" y="2371467"/>
            <a:ext cx="648072" cy="8189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xmlns="" id="{3402AB29-AEFB-434F-A693-48E89DFDD373}"/>
              </a:ext>
            </a:extLst>
          </p:cNvPr>
          <p:cNvGrpSpPr/>
          <p:nvPr/>
        </p:nvGrpSpPr>
        <p:grpSpPr>
          <a:xfrm>
            <a:off x="5528270" y="2726753"/>
            <a:ext cx="3514109" cy="3524207"/>
            <a:chOff x="4592166" y="2726753"/>
            <a:chExt cx="3514109" cy="3524207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xmlns="" id="{88E30CAE-8A21-44F3-98FB-99BA294F2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2166" y="2726753"/>
              <a:ext cx="3514109" cy="3524207"/>
            </a:xfrm>
            <a:prstGeom prst="rect">
              <a:avLst/>
            </a:prstGeom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xmlns="" id="{CF53A446-DBB8-4878-B08C-CECEA8DF33C0}"/>
                </a:ext>
              </a:extLst>
            </p:cNvPr>
            <p:cNvSpPr/>
            <p:nvPr/>
          </p:nvSpPr>
          <p:spPr>
            <a:xfrm flipV="1">
              <a:off x="4648934" y="6075505"/>
              <a:ext cx="2188665" cy="157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6" name="직사각형 15">
            <a:extLst>
              <a:ext uri="{FF2B5EF4-FFF2-40B4-BE49-F238E27FC236}">
                <a16:creationId xmlns:a16="http://schemas.microsoft.com/office/drawing/2014/main" xmlns="" id="{DFB694A3-FBDA-4BA6-9668-9652BB015590}"/>
              </a:ext>
            </a:extLst>
          </p:cNvPr>
          <p:cNvSpPr/>
          <p:nvPr/>
        </p:nvSpPr>
        <p:spPr>
          <a:xfrm>
            <a:off x="7832526" y="2276872"/>
            <a:ext cx="64807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B298E6B-089D-43CA-900E-636E40C828A4}"/>
              </a:ext>
            </a:extLst>
          </p:cNvPr>
          <p:cNvSpPr txBox="1"/>
          <p:nvPr/>
        </p:nvSpPr>
        <p:spPr>
          <a:xfrm>
            <a:off x="274216" y="3639461"/>
            <a:ext cx="49782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단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b="1" dirty="0">
                <a:solidFill>
                  <a:srgbClr val="FF0000"/>
                </a:solidFill>
              </a:rPr>
              <a:t> 입고 처리 하시면 원재료 재고 내역에  </a:t>
            </a:r>
            <a:endParaRPr lang="en-US" altLang="ko-KR" b="1" dirty="0">
              <a:solidFill>
                <a:srgbClr val="FF000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선 처리된 내역이 입고 재고로 잡히고 </a:t>
            </a:r>
            <a:endParaRPr lang="en-US" altLang="ko-KR" b="1" dirty="0">
              <a:solidFill>
                <a:srgbClr val="FF0000"/>
              </a:solidFill>
            </a:endParaRPr>
          </a:p>
          <a:p>
            <a:endParaRPr lang="en-US" altLang="ko-KR" b="1" dirty="0">
              <a:solidFill>
                <a:srgbClr val="FF000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반품 처리 시 해당 원재료 내역이 반품 출고</a:t>
            </a:r>
            <a:endParaRPr lang="en-US" altLang="ko-KR" b="1" dirty="0">
              <a:solidFill>
                <a:srgbClr val="FF000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로 잡혀 재고 내역에서 출고로 나타납니다</a:t>
            </a:r>
            <a:r>
              <a:rPr lang="en-US" altLang="ko-KR" b="1" dirty="0">
                <a:solidFill>
                  <a:srgbClr val="FF0000"/>
                </a:solidFill>
              </a:rPr>
              <a:t>.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93371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6-5.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편직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원사 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수불부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31</a:t>
            </a:fld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472C31EB-DCE2-4DC6-A61B-022E8030FA7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8630" y="1440899"/>
            <a:ext cx="9413807" cy="19766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E0FFB1-EB5B-4DCD-B20C-F830FE235C55}"/>
              </a:ext>
            </a:extLst>
          </p:cNvPr>
          <p:cNvSpPr txBox="1"/>
          <p:nvPr/>
        </p:nvSpPr>
        <p:spPr>
          <a:xfrm>
            <a:off x="274216" y="607040"/>
            <a:ext cx="9242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원사 </a:t>
            </a:r>
            <a:r>
              <a:rPr lang="ko-KR" altLang="en-US" sz="1600" b="1" dirty="0" err="1"/>
              <a:t>수불부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각각의  </a:t>
            </a:r>
            <a:r>
              <a:rPr lang="en-US" altLang="ko-KR" sz="1600" b="1" dirty="0"/>
              <a:t>SCM </a:t>
            </a:r>
            <a:r>
              <a:rPr lang="ko-KR" altLang="en-US" sz="1600" b="1" dirty="0"/>
              <a:t>업체에 원사 원재료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제품별 입고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출고 내역을 입출고 일자로 </a:t>
            </a:r>
            <a:endParaRPr lang="en-US" altLang="ko-KR" sz="1600" b="1" dirty="0"/>
          </a:p>
          <a:p>
            <a:r>
              <a:rPr lang="en-US" altLang="ko-KR" sz="1600" b="1" dirty="0"/>
              <a:t>                  </a:t>
            </a:r>
            <a:r>
              <a:rPr lang="ko-KR" altLang="en-US" sz="1600" b="1" dirty="0"/>
              <a:t>내역이 조회 되고 원재료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제품별 재고 수량을 확인 할 수 있는 프로그램 입니다</a:t>
            </a:r>
            <a:r>
              <a:rPr lang="en-US" altLang="ko-KR" sz="1600" b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96331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6-6.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편직 업체 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편직 </a:t>
            </a:r>
            <a:r>
              <a:rPr lang="ko-KR" altLang="en-US" sz="2000" b="1" dirty="0" err="1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수불부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32</a:t>
            </a:fld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E0FFB1-EB5B-4DCD-B20C-F830FE235C55}"/>
              </a:ext>
            </a:extLst>
          </p:cNvPr>
          <p:cNvSpPr txBox="1"/>
          <p:nvPr/>
        </p:nvSpPr>
        <p:spPr>
          <a:xfrm>
            <a:off x="274216" y="607040"/>
            <a:ext cx="9242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원사 </a:t>
            </a:r>
            <a:r>
              <a:rPr lang="ko-KR" altLang="en-US" sz="1600" b="1" dirty="0" err="1"/>
              <a:t>수불부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: </a:t>
            </a:r>
            <a:r>
              <a:rPr lang="ko-KR" altLang="en-US" sz="1600" b="1" dirty="0"/>
              <a:t>각각의  </a:t>
            </a:r>
            <a:r>
              <a:rPr lang="en-US" altLang="ko-KR" sz="1600" b="1" dirty="0"/>
              <a:t>SCM </a:t>
            </a:r>
            <a:r>
              <a:rPr lang="ko-KR" altLang="en-US" sz="1600" b="1" dirty="0"/>
              <a:t>업체에 원사 원재료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제품별 입고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출고 내역을 입출고 일자로 </a:t>
            </a:r>
            <a:endParaRPr lang="en-US" altLang="ko-KR" sz="1600" b="1" dirty="0"/>
          </a:p>
          <a:p>
            <a:r>
              <a:rPr lang="en-US" altLang="ko-KR" sz="1600" b="1" dirty="0"/>
              <a:t>                  </a:t>
            </a:r>
            <a:r>
              <a:rPr lang="ko-KR" altLang="en-US" sz="1600" b="1" dirty="0"/>
              <a:t>내역이 조회 되고 원재료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제품별 재고 수량을 확인 할 수 있는 프로그램 입니다</a:t>
            </a:r>
            <a:r>
              <a:rPr lang="en-US" altLang="ko-KR" sz="1600" b="1" dirty="0"/>
              <a:t>.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xmlns="" id="{BAC9808B-1CAA-44C3-A78E-5B602F2C3D2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0803" y="1484784"/>
            <a:ext cx="9343963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42269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1F2249B6-9A8F-42D3-8E93-1EC056456B1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9718" y="1584612"/>
            <a:ext cx="5317775" cy="1402253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AB053C96-C347-4399-A859-D4EB69F60B8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945" y="884982"/>
            <a:ext cx="9307841" cy="735259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2469" y="43896"/>
            <a:ext cx="9437536" cy="432776"/>
          </a:xfrm>
        </p:spPr>
        <p:txBody>
          <a:bodyPr>
            <a:normAutofit/>
          </a:bodyPr>
          <a:lstStyle/>
          <a:p>
            <a:pPr algn="l"/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6-7. 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재고 및 청구현황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원단</a:t>
            </a:r>
            <a:r>
              <a:rPr lang="en-US" altLang="ko-KR" sz="2000" b="1" dirty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2000" b="1" dirty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B7B-8ED8-4BAA-9247-51BE5E4B003A}" type="slidenum">
              <a:rPr lang="ko-KR" altLang="en-US" smtClean="0"/>
              <a:pPr/>
              <a:t>33</a:t>
            </a:fld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E0FFB1-EB5B-4DCD-B20C-F830FE235C55}"/>
              </a:ext>
            </a:extLst>
          </p:cNvPr>
          <p:cNvSpPr txBox="1"/>
          <p:nvPr/>
        </p:nvSpPr>
        <p:spPr>
          <a:xfrm>
            <a:off x="192875" y="582056"/>
            <a:ext cx="9242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/>
              <a:t>재고 및 청구서를 엑셀</a:t>
            </a:r>
            <a:r>
              <a:rPr lang="en-US" altLang="ko-KR" sz="1600" b="1" dirty="0"/>
              <a:t>/</a:t>
            </a:r>
            <a:r>
              <a:rPr lang="ko-KR" altLang="en-US" sz="1600" b="1" dirty="0"/>
              <a:t>한글</a:t>
            </a:r>
            <a:r>
              <a:rPr lang="en-US" altLang="ko-KR" sz="1600" b="1" dirty="0"/>
              <a:t>/PDF/DOC </a:t>
            </a:r>
            <a:r>
              <a:rPr lang="ko-KR" altLang="en-US" sz="1600" b="1" dirty="0"/>
              <a:t>파일별로 변환 및 출력 할 수 있는 프로그램 </a:t>
            </a:r>
            <a:endParaRPr lang="en-US" altLang="ko-KR" sz="16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355CBF4-4EC9-416B-9369-FEC37FB2B9C4}"/>
              </a:ext>
            </a:extLst>
          </p:cNvPr>
          <p:cNvSpPr txBox="1"/>
          <p:nvPr/>
        </p:nvSpPr>
        <p:spPr>
          <a:xfrm>
            <a:off x="4431817" y="1284042"/>
            <a:ext cx="864096" cy="600164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100" b="1" dirty="0"/>
              <a:t>원재료</a:t>
            </a:r>
            <a:endParaRPr lang="en-US" altLang="ko-KR" sz="1100" b="1" dirty="0"/>
          </a:p>
          <a:p>
            <a:r>
              <a:rPr lang="ko-KR" altLang="en-US" sz="1100" b="1" dirty="0"/>
              <a:t>제품</a:t>
            </a:r>
            <a:endParaRPr lang="en-US" altLang="ko-KR" sz="1100" b="1" dirty="0"/>
          </a:p>
          <a:p>
            <a:r>
              <a:rPr lang="ko-KR" altLang="en-US" sz="1100" b="1" dirty="0"/>
              <a:t>청구서</a:t>
            </a:r>
            <a:endParaRPr lang="en-US" altLang="ko-KR" sz="1100" b="1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xmlns="" id="{93223822-DFA4-45DC-A2C4-F1F362A0F66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9718" y="2793773"/>
            <a:ext cx="5665837" cy="162791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56EC1DDF-7BEB-4ED4-A6EC-135AEE987A5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7200" y="4490993"/>
            <a:ext cx="6755482" cy="1564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926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2915</TotalTime>
  <Words>1955</Words>
  <Application>Microsoft Office PowerPoint</Application>
  <PresentationFormat>사용자 지정</PresentationFormat>
  <Paragraphs>242</Paragraphs>
  <Slides>33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4" baseType="lpstr">
      <vt:lpstr>Office 테마</vt:lpstr>
      <vt:lpstr>슬라이드 1</vt:lpstr>
      <vt:lpstr>1. 시스템 들어가기(로그인 전)</vt:lpstr>
      <vt:lpstr>1. 시스템 들어가기(로그인 전)</vt:lpstr>
      <vt:lpstr>슬라이드 4</vt:lpstr>
      <vt:lpstr>슬라이드 5</vt:lpstr>
      <vt:lpstr>슬라이드 6</vt:lpstr>
      <vt:lpstr>2. 시스템 들어가기(로그인)</vt:lpstr>
      <vt:lpstr>2. 시스템 들어가기(로그인)</vt:lpstr>
      <vt:lpstr>4-1. 원사 가공 업체 (원사 가공 상황판)</vt:lpstr>
      <vt:lpstr>4-2. 원사 가공 업체 (작업지시 LIST(원사))</vt:lpstr>
      <vt:lpstr>4-3. 원사 가공 업체 (작업지시 LIST(원사) - 생산처리 -)</vt:lpstr>
      <vt:lpstr>4-3. 원사 가공 업체 (작업지시 LIST(원사) - 출고처리 -)</vt:lpstr>
      <vt:lpstr>4-4. 원사 가공 업체 ( 원사 입고 처리)</vt:lpstr>
      <vt:lpstr>4-5. 원사 가공 업체 ( 원사 수불부)</vt:lpstr>
      <vt:lpstr>4-6. 원사 가공 업체 ( 원사 가공료 정산)</vt:lpstr>
      <vt:lpstr>4-7. 재고 및 청구현황(원사)</vt:lpstr>
      <vt:lpstr>5-1. 염색/후가공 업체 (염색/후가공 상황판)</vt:lpstr>
      <vt:lpstr>5-2. 염색/후가공 업체 (작업지시 LIST(염색/후가공))</vt:lpstr>
      <vt:lpstr>5-3. 염색/후가공 업체 (작업지시 LIST(염색/후가공) - 생산처리 -)</vt:lpstr>
      <vt:lpstr>5-3. 염색/후가공 업체 (작업지시 LIST(원사) - 출고처리 -)</vt:lpstr>
      <vt:lpstr>5-4. 염색/후가공 가공 업체 (염색/후가공  입고 처리)</vt:lpstr>
      <vt:lpstr>5-5. 염색/후가공 업체 ( 원단 수불부)</vt:lpstr>
      <vt:lpstr>5-6. 염색/후가공 업체 ( 원단 가공료 정산)</vt:lpstr>
      <vt:lpstr>5-7. 재고 및 청구현황(원단)</vt:lpstr>
      <vt:lpstr>6-1. 편직 업체 (편직업체 상황판)</vt:lpstr>
      <vt:lpstr>6-2. 편직 업체 (작업지시 LIST(편직))</vt:lpstr>
      <vt:lpstr>6-2. 편직 업체 (작업지시 LIST(편직) - 생산처리 -)</vt:lpstr>
      <vt:lpstr>6-2. 편직 업체 (작업지시 LIST(편직) - 출고처리 -)</vt:lpstr>
      <vt:lpstr>6-3. 편직 업체 ( 편직 가공료 정산)</vt:lpstr>
      <vt:lpstr>6-4. 편직 업체 ( 원사 입고 처리)</vt:lpstr>
      <vt:lpstr>6-5. 편직 업체 ( 원사 수불부)</vt:lpstr>
      <vt:lpstr>6-6. 편직 업체 ( 편직 수불부)</vt:lpstr>
      <vt:lpstr>6-7. 재고 및 청구현황(원단)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사례 1</dc:title>
  <dc:creator>jura</dc:creator>
  <cp:lastModifiedBy>심인보</cp:lastModifiedBy>
  <cp:revision>296</cp:revision>
  <dcterms:created xsi:type="dcterms:W3CDTF">2013-04-04T04:23:03Z</dcterms:created>
  <dcterms:modified xsi:type="dcterms:W3CDTF">2020-01-06T01:39:47Z</dcterms:modified>
</cp:coreProperties>
</file>